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63" r:id="rId4"/>
    <p:sldId id="266" r:id="rId5"/>
    <p:sldId id="285" r:id="rId6"/>
    <p:sldId id="286" r:id="rId7"/>
    <p:sldId id="284" r:id="rId8"/>
    <p:sldId id="287" r:id="rId9"/>
    <p:sldId id="264" r:id="rId10"/>
    <p:sldId id="279" r:id="rId11"/>
    <p:sldId id="288" r:id="rId12"/>
    <p:sldId id="261" r:id="rId13"/>
    <p:sldId id="270" r:id="rId14"/>
    <p:sldId id="271" r:id="rId15"/>
    <p:sldId id="28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C9D5C12-A3C3-42FD-96C6-BCD2B1DE4947}" v="304" dt="2021-04-10T12:05:33.714"/>
    <p1510:client id="{F81314A6-E6DA-4D07-A7E3-E93304A19C3A}" v="619" dt="2021-04-10T11:59:32.6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6" autoAdjust="0"/>
    <p:restoredTop sz="94660"/>
  </p:normalViewPr>
  <p:slideViewPr>
    <p:cSldViewPr snapToGrid="0">
      <p:cViewPr varScale="1">
        <p:scale>
          <a:sx n="86" d="100"/>
          <a:sy n="86" d="100"/>
        </p:scale>
        <p:origin x="47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2.jpeg>
</file>

<file path=ppt/media/image3.jpe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ED52F-049F-44DC-8CF5-A1F913E76B0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3436EF7-7005-48C0-A326-7EEF8222343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45DBA03-421F-43F5-AAA7-8BC7CA122AE7}"/>
              </a:ext>
            </a:extLst>
          </p:cNvPr>
          <p:cNvSpPr>
            <a:spLocks noGrp="1"/>
          </p:cNvSpPr>
          <p:nvPr>
            <p:ph type="dt" sz="half" idx="10"/>
          </p:nvPr>
        </p:nvSpPr>
        <p:spPr/>
        <p:txBody>
          <a:bodyPr/>
          <a:lstStyle/>
          <a:p>
            <a:fld id="{ADA9F44F-508B-4D52-9C89-EB30C51E2F84}" type="datetimeFigureOut">
              <a:rPr lang="en-US" smtClean="0"/>
              <a:t>4/15/2021</a:t>
            </a:fld>
            <a:endParaRPr lang="en-US"/>
          </a:p>
        </p:txBody>
      </p:sp>
      <p:sp>
        <p:nvSpPr>
          <p:cNvPr id="5" name="Footer Placeholder 4">
            <a:extLst>
              <a:ext uri="{FF2B5EF4-FFF2-40B4-BE49-F238E27FC236}">
                <a16:creationId xmlns:a16="http://schemas.microsoft.com/office/drawing/2014/main" id="{35FEEF10-91EC-4B7B-8D5D-FA1A5A5940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3EACD0-AAAE-4058-A91F-0EC2D7A8A4F6}"/>
              </a:ext>
            </a:extLst>
          </p:cNvPr>
          <p:cNvSpPr>
            <a:spLocks noGrp="1"/>
          </p:cNvSpPr>
          <p:nvPr>
            <p:ph type="sldNum" sz="quarter" idx="12"/>
          </p:nvPr>
        </p:nvSpPr>
        <p:spPr/>
        <p:txBody>
          <a:bodyPr/>
          <a:lstStyle/>
          <a:p>
            <a:fld id="{F1B0C3AE-60ED-4114-B622-02A2BF13ACDC}" type="slidenum">
              <a:rPr lang="en-US" smtClean="0"/>
              <a:t>‹#›</a:t>
            </a:fld>
            <a:endParaRPr lang="en-US"/>
          </a:p>
        </p:txBody>
      </p:sp>
    </p:spTree>
    <p:extLst>
      <p:ext uri="{BB962C8B-B14F-4D97-AF65-F5344CB8AC3E}">
        <p14:creationId xmlns:p14="http://schemas.microsoft.com/office/powerpoint/2010/main" val="18545470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4C86B-E7AB-4AD1-BE13-F053F174517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85D8DB0-AD89-4B98-AAD6-61FC3C48D81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0C5D41-EE27-43A7-B6C1-800D8CD1B0A6}"/>
              </a:ext>
            </a:extLst>
          </p:cNvPr>
          <p:cNvSpPr>
            <a:spLocks noGrp="1"/>
          </p:cNvSpPr>
          <p:nvPr>
            <p:ph type="dt" sz="half" idx="10"/>
          </p:nvPr>
        </p:nvSpPr>
        <p:spPr/>
        <p:txBody>
          <a:bodyPr/>
          <a:lstStyle/>
          <a:p>
            <a:fld id="{ADA9F44F-508B-4D52-9C89-EB30C51E2F84}" type="datetimeFigureOut">
              <a:rPr lang="en-US" smtClean="0"/>
              <a:t>4/15/2021</a:t>
            </a:fld>
            <a:endParaRPr lang="en-US"/>
          </a:p>
        </p:txBody>
      </p:sp>
      <p:sp>
        <p:nvSpPr>
          <p:cNvPr id="5" name="Footer Placeholder 4">
            <a:extLst>
              <a:ext uri="{FF2B5EF4-FFF2-40B4-BE49-F238E27FC236}">
                <a16:creationId xmlns:a16="http://schemas.microsoft.com/office/drawing/2014/main" id="{31FB8212-140E-4901-95B8-BF00F0A983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3ACB40-B5BF-47EA-BB56-812AE471B1A8}"/>
              </a:ext>
            </a:extLst>
          </p:cNvPr>
          <p:cNvSpPr>
            <a:spLocks noGrp="1"/>
          </p:cNvSpPr>
          <p:nvPr>
            <p:ph type="sldNum" sz="quarter" idx="12"/>
          </p:nvPr>
        </p:nvSpPr>
        <p:spPr/>
        <p:txBody>
          <a:bodyPr/>
          <a:lstStyle/>
          <a:p>
            <a:fld id="{F1B0C3AE-60ED-4114-B622-02A2BF13ACDC}" type="slidenum">
              <a:rPr lang="en-US" smtClean="0"/>
              <a:t>‹#›</a:t>
            </a:fld>
            <a:endParaRPr lang="en-US"/>
          </a:p>
        </p:txBody>
      </p:sp>
    </p:spTree>
    <p:extLst>
      <p:ext uri="{BB962C8B-B14F-4D97-AF65-F5344CB8AC3E}">
        <p14:creationId xmlns:p14="http://schemas.microsoft.com/office/powerpoint/2010/main" val="26760890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7C4F809-637C-466D-AC10-D8C42427DE4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EFD323F-34CA-4F9D-ADCF-441332C0EFF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FB2134-DF10-434B-A8E0-7D630621CEE9}"/>
              </a:ext>
            </a:extLst>
          </p:cNvPr>
          <p:cNvSpPr>
            <a:spLocks noGrp="1"/>
          </p:cNvSpPr>
          <p:nvPr>
            <p:ph type="dt" sz="half" idx="10"/>
          </p:nvPr>
        </p:nvSpPr>
        <p:spPr/>
        <p:txBody>
          <a:bodyPr/>
          <a:lstStyle/>
          <a:p>
            <a:fld id="{ADA9F44F-508B-4D52-9C89-EB30C51E2F84}" type="datetimeFigureOut">
              <a:rPr lang="en-US" smtClean="0"/>
              <a:t>4/15/2021</a:t>
            </a:fld>
            <a:endParaRPr lang="en-US"/>
          </a:p>
        </p:txBody>
      </p:sp>
      <p:sp>
        <p:nvSpPr>
          <p:cNvPr id="5" name="Footer Placeholder 4">
            <a:extLst>
              <a:ext uri="{FF2B5EF4-FFF2-40B4-BE49-F238E27FC236}">
                <a16:creationId xmlns:a16="http://schemas.microsoft.com/office/drawing/2014/main" id="{D6A10806-54C3-406A-9227-94C8802434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C5BBD1-B25C-4A7E-8EA6-81FEAF5735D8}"/>
              </a:ext>
            </a:extLst>
          </p:cNvPr>
          <p:cNvSpPr>
            <a:spLocks noGrp="1"/>
          </p:cNvSpPr>
          <p:nvPr>
            <p:ph type="sldNum" sz="quarter" idx="12"/>
          </p:nvPr>
        </p:nvSpPr>
        <p:spPr/>
        <p:txBody>
          <a:bodyPr/>
          <a:lstStyle/>
          <a:p>
            <a:fld id="{F1B0C3AE-60ED-4114-B622-02A2BF13ACDC}" type="slidenum">
              <a:rPr lang="en-US" smtClean="0"/>
              <a:t>‹#›</a:t>
            </a:fld>
            <a:endParaRPr lang="en-US"/>
          </a:p>
        </p:txBody>
      </p:sp>
    </p:spTree>
    <p:extLst>
      <p:ext uri="{BB962C8B-B14F-4D97-AF65-F5344CB8AC3E}">
        <p14:creationId xmlns:p14="http://schemas.microsoft.com/office/powerpoint/2010/main" val="7092848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618AA6-3094-4C39-BC61-98B12933F3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88491F-DB36-455A-84A3-3B5E489F5D7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923C5B-0FA5-4EA0-8D1D-F0132C06286E}"/>
              </a:ext>
            </a:extLst>
          </p:cNvPr>
          <p:cNvSpPr>
            <a:spLocks noGrp="1"/>
          </p:cNvSpPr>
          <p:nvPr>
            <p:ph type="dt" sz="half" idx="10"/>
          </p:nvPr>
        </p:nvSpPr>
        <p:spPr/>
        <p:txBody>
          <a:bodyPr/>
          <a:lstStyle/>
          <a:p>
            <a:fld id="{ADA9F44F-508B-4D52-9C89-EB30C51E2F84}" type="datetimeFigureOut">
              <a:rPr lang="en-US" smtClean="0"/>
              <a:t>4/15/2021</a:t>
            </a:fld>
            <a:endParaRPr lang="en-US"/>
          </a:p>
        </p:txBody>
      </p:sp>
      <p:sp>
        <p:nvSpPr>
          <p:cNvPr id="5" name="Footer Placeholder 4">
            <a:extLst>
              <a:ext uri="{FF2B5EF4-FFF2-40B4-BE49-F238E27FC236}">
                <a16:creationId xmlns:a16="http://schemas.microsoft.com/office/drawing/2014/main" id="{52633887-FE0E-4959-87B0-1017577135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D55E9C-E230-4DD7-BAF2-D38B62CBE234}"/>
              </a:ext>
            </a:extLst>
          </p:cNvPr>
          <p:cNvSpPr>
            <a:spLocks noGrp="1"/>
          </p:cNvSpPr>
          <p:nvPr>
            <p:ph type="sldNum" sz="quarter" idx="12"/>
          </p:nvPr>
        </p:nvSpPr>
        <p:spPr/>
        <p:txBody>
          <a:bodyPr/>
          <a:lstStyle/>
          <a:p>
            <a:fld id="{F1B0C3AE-60ED-4114-B622-02A2BF13ACDC}" type="slidenum">
              <a:rPr lang="en-US" smtClean="0"/>
              <a:t>‹#›</a:t>
            </a:fld>
            <a:endParaRPr lang="en-US"/>
          </a:p>
        </p:txBody>
      </p:sp>
    </p:spTree>
    <p:extLst>
      <p:ext uri="{BB962C8B-B14F-4D97-AF65-F5344CB8AC3E}">
        <p14:creationId xmlns:p14="http://schemas.microsoft.com/office/powerpoint/2010/main" val="41243284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38FFE-FFD2-4E10-9433-7D8C51363A1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CCAEB9B-4ADC-4F62-9A52-B618DAA42D5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2B6B0DE-58D3-4234-84AE-1D195AB0FA28}"/>
              </a:ext>
            </a:extLst>
          </p:cNvPr>
          <p:cNvSpPr>
            <a:spLocks noGrp="1"/>
          </p:cNvSpPr>
          <p:nvPr>
            <p:ph type="dt" sz="half" idx="10"/>
          </p:nvPr>
        </p:nvSpPr>
        <p:spPr/>
        <p:txBody>
          <a:bodyPr/>
          <a:lstStyle/>
          <a:p>
            <a:fld id="{ADA9F44F-508B-4D52-9C89-EB30C51E2F84}" type="datetimeFigureOut">
              <a:rPr lang="en-US" smtClean="0"/>
              <a:t>4/15/2021</a:t>
            </a:fld>
            <a:endParaRPr lang="en-US"/>
          </a:p>
        </p:txBody>
      </p:sp>
      <p:sp>
        <p:nvSpPr>
          <p:cNvPr id="5" name="Footer Placeholder 4">
            <a:extLst>
              <a:ext uri="{FF2B5EF4-FFF2-40B4-BE49-F238E27FC236}">
                <a16:creationId xmlns:a16="http://schemas.microsoft.com/office/drawing/2014/main" id="{C84AF66E-136A-4942-B182-3828DECA7A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82C53A-4CCC-4700-A432-63BCF1EE8116}"/>
              </a:ext>
            </a:extLst>
          </p:cNvPr>
          <p:cNvSpPr>
            <a:spLocks noGrp="1"/>
          </p:cNvSpPr>
          <p:nvPr>
            <p:ph type="sldNum" sz="quarter" idx="12"/>
          </p:nvPr>
        </p:nvSpPr>
        <p:spPr/>
        <p:txBody>
          <a:bodyPr/>
          <a:lstStyle/>
          <a:p>
            <a:fld id="{F1B0C3AE-60ED-4114-B622-02A2BF13ACDC}" type="slidenum">
              <a:rPr lang="en-US" smtClean="0"/>
              <a:t>‹#›</a:t>
            </a:fld>
            <a:endParaRPr lang="en-US"/>
          </a:p>
        </p:txBody>
      </p:sp>
    </p:spTree>
    <p:extLst>
      <p:ext uri="{BB962C8B-B14F-4D97-AF65-F5344CB8AC3E}">
        <p14:creationId xmlns:p14="http://schemas.microsoft.com/office/powerpoint/2010/main" val="1781146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6A30A-BC1D-4D7B-8FB4-CE5271B83CE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035B5C-03A3-4F94-A1B0-A65359F4AB9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B39202-965D-4E77-9289-04CC9E28621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CC7A64F-B11F-4B34-9779-05790E1AB54D}"/>
              </a:ext>
            </a:extLst>
          </p:cNvPr>
          <p:cNvSpPr>
            <a:spLocks noGrp="1"/>
          </p:cNvSpPr>
          <p:nvPr>
            <p:ph type="dt" sz="half" idx="10"/>
          </p:nvPr>
        </p:nvSpPr>
        <p:spPr/>
        <p:txBody>
          <a:bodyPr/>
          <a:lstStyle/>
          <a:p>
            <a:fld id="{ADA9F44F-508B-4D52-9C89-EB30C51E2F84}" type="datetimeFigureOut">
              <a:rPr lang="en-US" smtClean="0"/>
              <a:t>4/15/2021</a:t>
            </a:fld>
            <a:endParaRPr lang="en-US"/>
          </a:p>
        </p:txBody>
      </p:sp>
      <p:sp>
        <p:nvSpPr>
          <p:cNvPr id="6" name="Footer Placeholder 5">
            <a:extLst>
              <a:ext uri="{FF2B5EF4-FFF2-40B4-BE49-F238E27FC236}">
                <a16:creationId xmlns:a16="http://schemas.microsoft.com/office/drawing/2014/main" id="{1B6898FA-CB5C-4463-885A-22059FF54D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4A062A-2754-486E-96E7-70569ECE5C71}"/>
              </a:ext>
            </a:extLst>
          </p:cNvPr>
          <p:cNvSpPr>
            <a:spLocks noGrp="1"/>
          </p:cNvSpPr>
          <p:nvPr>
            <p:ph type="sldNum" sz="quarter" idx="12"/>
          </p:nvPr>
        </p:nvSpPr>
        <p:spPr/>
        <p:txBody>
          <a:bodyPr/>
          <a:lstStyle/>
          <a:p>
            <a:fld id="{F1B0C3AE-60ED-4114-B622-02A2BF13ACDC}" type="slidenum">
              <a:rPr lang="en-US" smtClean="0"/>
              <a:t>‹#›</a:t>
            </a:fld>
            <a:endParaRPr lang="en-US"/>
          </a:p>
        </p:txBody>
      </p:sp>
    </p:spTree>
    <p:extLst>
      <p:ext uri="{BB962C8B-B14F-4D97-AF65-F5344CB8AC3E}">
        <p14:creationId xmlns:p14="http://schemas.microsoft.com/office/powerpoint/2010/main" val="36685697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7E2C8-97D1-4F04-95BD-2E2FFFFC737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4F3B3D1-C4E6-48A3-99FD-73693717CB1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0A7D66-08EA-4B5F-9D66-6F5CB2AC0A4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5B53AD6-211D-49B6-9A0A-CD94416D1B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EA416C8-2C06-462A-B931-9178ACD1DDD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3F6B755-29D5-4D2E-AF35-6F3E0B8D4D47}"/>
              </a:ext>
            </a:extLst>
          </p:cNvPr>
          <p:cNvSpPr>
            <a:spLocks noGrp="1"/>
          </p:cNvSpPr>
          <p:nvPr>
            <p:ph type="dt" sz="half" idx="10"/>
          </p:nvPr>
        </p:nvSpPr>
        <p:spPr/>
        <p:txBody>
          <a:bodyPr/>
          <a:lstStyle/>
          <a:p>
            <a:fld id="{ADA9F44F-508B-4D52-9C89-EB30C51E2F84}" type="datetimeFigureOut">
              <a:rPr lang="en-US" smtClean="0"/>
              <a:t>4/15/2021</a:t>
            </a:fld>
            <a:endParaRPr lang="en-US"/>
          </a:p>
        </p:txBody>
      </p:sp>
      <p:sp>
        <p:nvSpPr>
          <p:cNvPr id="8" name="Footer Placeholder 7">
            <a:extLst>
              <a:ext uri="{FF2B5EF4-FFF2-40B4-BE49-F238E27FC236}">
                <a16:creationId xmlns:a16="http://schemas.microsoft.com/office/drawing/2014/main" id="{1CF35943-7266-42B7-81B2-37079065E20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D7CAF7D-AC35-44B5-9E60-B1FD3128D66A}"/>
              </a:ext>
            </a:extLst>
          </p:cNvPr>
          <p:cNvSpPr>
            <a:spLocks noGrp="1"/>
          </p:cNvSpPr>
          <p:nvPr>
            <p:ph type="sldNum" sz="quarter" idx="12"/>
          </p:nvPr>
        </p:nvSpPr>
        <p:spPr/>
        <p:txBody>
          <a:bodyPr/>
          <a:lstStyle/>
          <a:p>
            <a:fld id="{F1B0C3AE-60ED-4114-B622-02A2BF13ACDC}" type="slidenum">
              <a:rPr lang="en-US" smtClean="0"/>
              <a:t>‹#›</a:t>
            </a:fld>
            <a:endParaRPr lang="en-US"/>
          </a:p>
        </p:txBody>
      </p:sp>
    </p:spTree>
    <p:extLst>
      <p:ext uri="{BB962C8B-B14F-4D97-AF65-F5344CB8AC3E}">
        <p14:creationId xmlns:p14="http://schemas.microsoft.com/office/powerpoint/2010/main" val="31304316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6787A-41DF-426F-BAB4-721DCCFC8B6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BC6226-E40F-402E-9EA4-D540823E46B7}"/>
              </a:ext>
            </a:extLst>
          </p:cNvPr>
          <p:cNvSpPr>
            <a:spLocks noGrp="1"/>
          </p:cNvSpPr>
          <p:nvPr>
            <p:ph type="dt" sz="half" idx="10"/>
          </p:nvPr>
        </p:nvSpPr>
        <p:spPr/>
        <p:txBody>
          <a:bodyPr/>
          <a:lstStyle/>
          <a:p>
            <a:fld id="{ADA9F44F-508B-4D52-9C89-EB30C51E2F84}" type="datetimeFigureOut">
              <a:rPr lang="en-US" smtClean="0"/>
              <a:t>4/15/2021</a:t>
            </a:fld>
            <a:endParaRPr lang="en-US"/>
          </a:p>
        </p:txBody>
      </p:sp>
      <p:sp>
        <p:nvSpPr>
          <p:cNvPr id="4" name="Footer Placeholder 3">
            <a:extLst>
              <a:ext uri="{FF2B5EF4-FFF2-40B4-BE49-F238E27FC236}">
                <a16:creationId xmlns:a16="http://schemas.microsoft.com/office/drawing/2014/main" id="{3DA43461-5D4A-498C-9F69-7AB55CBABE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B2661DE-6679-49B2-80CD-F01682330D94}"/>
              </a:ext>
            </a:extLst>
          </p:cNvPr>
          <p:cNvSpPr>
            <a:spLocks noGrp="1"/>
          </p:cNvSpPr>
          <p:nvPr>
            <p:ph type="sldNum" sz="quarter" idx="12"/>
          </p:nvPr>
        </p:nvSpPr>
        <p:spPr/>
        <p:txBody>
          <a:bodyPr/>
          <a:lstStyle/>
          <a:p>
            <a:fld id="{F1B0C3AE-60ED-4114-B622-02A2BF13ACDC}" type="slidenum">
              <a:rPr lang="en-US" smtClean="0"/>
              <a:t>‹#›</a:t>
            </a:fld>
            <a:endParaRPr lang="en-US"/>
          </a:p>
        </p:txBody>
      </p:sp>
    </p:spTree>
    <p:extLst>
      <p:ext uri="{BB962C8B-B14F-4D97-AF65-F5344CB8AC3E}">
        <p14:creationId xmlns:p14="http://schemas.microsoft.com/office/powerpoint/2010/main" val="41701872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826C622-92E4-488D-89D5-3B0CEE05F056}"/>
              </a:ext>
            </a:extLst>
          </p:cNvPr>
          <p:cNvSpPr>
            <a:spLocks noGrp="1"/>
          </p:cNvSpPr>
          <p:nvPr>
            <p:ph type="dt" sz="half" idx="10"/>
          </p:nvPr>
        </p:nvSpPr>
        <p:spPr/>
        <p:txBody>
          <a:bodyPr/>
          <a:lstStyle/>
          <a:p>
            <a:fld id="{ADA9F44F-508B-4D52-9C89-EB30C51E2F84}" type="datetimeFigureOut">
              <a:rPr lang="en-US" smtClean="0"/>
              <a:t>4/15/2021</a:t>
            </a:fld>
            <a:endParaRPr lang="en-US"/>
          </a:p>
        </p:txBody>
      </p:sp>
      <p:sp>
        <p:nvSpPr>
          <p:cNvPr id="3" name="Footer Placeholder 2">
            <a:extLst>
              <a:ext uri="{FF2B5EF4-FFF2-40B4-BE49-F238E27FC236}">
                <a16:creationId xmlns:a16="http://schemas.microsoft.com/office/drawing/2014/main" id="{4D603091-7C54-4F56-8BD6-0648D06DCD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6061378-4E1E-4691-8D2C-622018A0743E}"/>
              </a:ext>
            </a:extLst>
          </p:cNvPr>
          <p:cNvSpPr>
            <a:spLocks noGrp="1"/>
          </p:cNvSpPr>
          <p:nvPr>
            <p:ph type="sldNum" sz="quarter" idx="12"/>
          </p:nvPr>
        </p:nvSpPr>
        <p:spPr/>
        <p:txBody>
          <a:bodyPr/>
          <a:lstStyle/>
          <a:p>
            <a:fld id="{F1B0C3AE-60ED-4114-B622-02A2BF13ACDC}" type="slidenum">
              <a:rPr lang="en-US" smtClean="0"/>
              <a:t>‹#›</a:t>
            </a:fld>
            <a:endParaRPr lang="en-US"/>
          </a:p>
        </p:txBody>
      </p:sp>
    </p:spTree>
    <p:extLst>
      <p:ext uri="{BB962C8B-B14F-4D97-AF65-F5344CB8AC3E}">
        <p14:creationId xmlns:p14="http://schemas.microsoft.com/office/powerpoint/2010/main" val="23701488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D0410-999D-4FF1-A349-9862D26EA4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95E7F0A-7A9E-43CA-A60A-9FE9600A280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7D4CE3C-E991-43E3-B2FE-511179FE16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EFB332C-3EE1-4D72-BFA6-794A6B92E949}"/>
              </a:ext>
            </a:extLst>
          </p:cNvPr>
          <p:cNvSpPr>
            <a:spLocks noGrp="1"/>
          </p:cNvSpPr>
          <p:nvPr>
            <p:ph type="dt" sz="half" idx="10"/>
          </p:nvPr>
        </p:nvSpPr>
        <p:spPr/>
        <p:txBody>
          <a:bodyPr/>
          <a:lstStyle/>
          <a:p>
            <a:fld id="{ADA9F44F-508B-4D52-9C89-EB30C51E2F84}" type="datetimeFigureOut">
              <a:rPr lang="en-US" smtClean="0"/>
              <a:t>4/15/2021</a:t>
            </a:fld>
            <a:endParaRPr lang="en-US"/>
          </a:p>
        </p:txBody>
      </p:sp>
      <p:sp>
        <p:nvSpPr>
          <p:cNvPr id="6" name="Footer Placeholder 5">
            <a:extLst>
              <a:ext uri="{FF2B5EF4-FFF2-40B4-BE49-F238E27FC236}">
                <a16:creationId xmlns:a16="http://schemas.microsoft.com/office/drawing/2014/main" id="{A7570B33-DE2C-4082-9116-826D910282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51E804-C536-45E1-8596-72290CF66446}"/>
              </a:ext>
            </a:extLst>
          </p:cNvPr>
          <p:cNvSpPr>
            <a:spLocks noGrp="1"/>
          </p:cNvSpPr>
          <p:nvPr>
            <p:ph type="sldNum" sz="quarter" idx="12"/>
          </p:nvPr>
        </p:nvSpPr>
        <p:spPr/>
        <p:txBody>
          <a:bodyPr/>
          <a:lstStyle/>
          <a:p>
            <a:fld id="{F1B0C3AE-60ED-4114-B622-02A2BF13ACDC}" type="slidenum">
              <a:rPr lang="en-US" smtClean="0"/>
              <a:t>‹#›</a:t>
            </a:fld>
            <a:endParaRPr lang="en-US"/>
          </a:p>
        </p:txBody>
      </p:sp>
    </p:spTree>
    <p:extLst>
      <p:ext uri="{BB962C8B-B14F-4D97-AF65-F5344CB8AC3E}">
        <p14:creationId xmlns:p14="http://schemas.microsoft.com/office/powerpoint/2010/main" val="3871151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F1F69-E726-4D66-9B98-F5F08FA25B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5D76AB9-50A9-4E54-8641-A2A1610F334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279F173-B6BE-45D5-BCB0-48A0EF352C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6F4B09-AB41-4B9D-80C9-959C963353F9}"/>
              </a:ext>
            </a:extLst>
          </p:cNvPr>
          <p:cNvSpPr>
            <a:spLocks noGrp="1"/>
          </p:cNvSpPr>
          <p:nvPr>
            <p:ph type="dt" sz="half" idx="10"/>
          </p:nvPr>
        </p:nvSpPr>
        <p:spPr/>
        <p:txBody>
          <a:bodyPr/>
          <a:lstStyle/>
          <a:p>
            <a:fld id="{ADA9F44F-508B-4D52-9C89-EB30C51E2F84}" type="datetimeFigureOut">
              <a:rPr lang="en-US" smtClean="0"/>
              <a:t>4/15/2021</a:t>
            </a:fld>
            <a:endParaRPr lang="en-US"/>
          </a:p>
        </p:txBody>
      </p:sp>
      <p:sp>
        <p:nvSpPr>
          <p:cNvPr id="6" name="Footer Placeholder 5">
            <a:extLst>
              <a:ext uri="{FF2B5EF4-FFF2-40B4-BE49-F238E27FC236}">
                <a16:creationId xmlns:a16="http://schemas.microsoft.com/office/drawing/2014/main" id="{03CEC320-B812-44B8-8F22-D8E59592CD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8622B1-6407-4CBC-9139-EE8798BDBBF9}"/>
              </a:ext>
            </a:extLst>
          </p:cNvPr>
          <p:cNvSpPr>
            <a:spLocks noGrp="1"/>
          </p:cNvSpPr>
          <p:nvPr>
            <p:ph type="sldNum" sz="quarter" idx="12"/>
          </p:nvPr>
        </p:nvSpPr>
        <p:spPr/>
        <p:txBody>
          <a:bodyPr/>
          <a:lstStyle/>
          <a:p>
            <a:fld id="{F1B0C3AE-60ED-4114-B622-02A2BF13ACDC}" type="slidenum">
              <a:rPr lang="en-US" smtClean="0"/>
              <a:t>‹#›</a:t>
            </a:fld>
            <a:endParaRPr lang="en-US"/>
          </a:p>
        </p:txBody>
      </p:sp>
    </p:spTree>
    <p:extLst>
      <p:ext uri="{BB962C8B-B14F-4D97-AF65-F5344CB8AC3E}">
        <p14:creationId xmlns:p14="http://schemas.microsoft.com/office/powerpoint/2010/main" val="42585432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F391D90-70ED-413F-9645-EE79E80C1E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AB1231E-F1F2-407D-9290-2121B23D7E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0D1716-28F5-4945-90D5-0D93EE6E278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A9F44F-508B-4D52-9C89-EB30C51E2F84}" type="datetimeFigureOut">
              <a:rPr lang="en-US" smtClean="0"/>
              <a:t>4/15/2021</a:t>
            </a:fld>
            <a:endParaRPr lang="en-US"/>
          </a:p>
        </p:txBody>
      </p:sp>
      <p:sp>
        <p:nvSpPr>
          <p:cNvPr id="5" name="Footer Placeholder 4">
            <a:extLst>
              <a:ext uri="{FF2B5EF4-FFF2-40B4-BE49-F238E27FC236}">
                <a16:creationId xmlns:a16="http://schemas.microsoft.com/office/drawing/2014/main" id="{6A45F70E-50B7-49D7-A978-E969A9FC33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DE34BFE-6F47-4FD1-B6FE-6A85998D0FD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B0C3AE-60ED-4114-B622-02A2BF13ACDC}" type="slidenum">
              <a:rPr lang="en-US" smtClean="0"/>
              <a:t>‹#›</a:t>
            </a:fld>
            <a:endParaRPr lang="en-US"/>
          </a:p>
        </p:txBody>
      </p:sp>
    </p:spTree>
    <p:extLst>
      <p:ext uri="{BB962C8B-B14F-4D97-AF65-F5344CB8AC3E}">
        <p14:creationId xmlns:p14="http://schemas.microsoft.com/office/powerpoint/2010/main" val="36590384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freebie.photography/concept/slides/lit_bulb.htm" TargetMode="Externa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hyperlink" Target="https://en.wikipedia.org/wiki/List_of_dams_and_reservoirs_in_Telangana" TargetMode="External"/><Relationship Id="rId2" Type="http://schemas.openxmlformats.org/officeDocument/2006/relationships/image" Target="../media/image10.jpe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List_of_Roman_dams_and_reservoirs" TargetMode="External"/><Relationship Id="rId2" Type="http://schemas.openxmlformats.org/officeDocument/2006/relationships/image" Target="../media/image3.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25BC647-9C75-4EBF-A1BD-3655167D8760}"/>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18773"/>
          <a:stretch/>
        </p:blipFill>
        <p:spPr>
          <a:xfrm>
            <a:off x="20" y="1"/>
            <a:ext cx="12191980" cy="6857999"/>
          </a:xfrm>
          <a:prstGeom prst="rect">
            <a:avLst/>
          </a:prstGeom>
        </p:spPr>
      </p:pic>
      <p:sp>
        <p:nvSpPr>
          <p:cNvPr id="11" name="Rectangle 10">
            <a:extLst>
              <a:ext uri="{FF2B5EF4-FFF2-40B4-BE49-F238E27FC236}">
                <a16:creationId xmlns:a16="http://schemas.microsoft.com/office/drawing/2014/main" id="{DCF1FFC3-D020-43C3-8B93-EF6BEFC46D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912620" y="1929384"/>
            <a:ext cx="8366760" cy="2999232"/>
          </a:xfrm>
          <a:prstGeom prst="rect">
            <a:avLst/>
          </a:prstGeom>
          <a:solidFill>
            <a:schemeClr val="bg1">
              <a:alpha val="89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A3F731-ACBD-4D87-87CE-95E876A9E1DF}"/>
              </a:ext>
            </a:extLst>
          </p:cNvPr>
          <p:cNvSpPr>
            <a:spLocks noGrp="1"/>
          </p:cNvSpPr>
          <p:nvPr>
            <p:ph type="ctrTitle"/>
          </p:nvPr>
        </p:nvSpPr>
        <p:spPr>
          <a:xfrm>
            <a:off x="2366010" y="2242539"/>
            <a:ext cx="7459980" cy="1425924"/>
          </a:xfrm>
        </p:spPr>
        <p:txBody>
          <a:bodyPr>
            <a:normAutofit/>
          </a:bodyPr>
          <a:lstStyle/>
          <a:p>
            <a:r>
              <a:rPr lang="en-IN" sz="4600" b="1"/>
              <a:t>HYDROPOWER ENERGY</a:t>
            </a:r>
            <a:br>
              <a:rPr lang="en-IN" sz="4600" b="1"/>
            </a:br>
            <a:r>
              <a:rPr lang="en-IN" sz="4600" b="1"/>
              <a:t>ELECTRA_2147</a:t>
            </a:r>
          </a:p>
        </p:txBody>
      </p:sp>
      <p:sp>
        <p:nvSpPr>
          <p:cNvPr id="3" name="Subtitle 2">
            <a:extLst>
              <a:ext uri="{FF2B5EF4-FFF2-40B4-BE49-F238E27FC236}">
                <a16:creationId xmlns:a16="http://schemas.microsoft.com/office/drawing/2014/main" id="{25F8A20F-5846-43DE-A6F1-CD7C42140C96}"/>
              </a:ext>
            </a:extLst>
          </p:cNvPr>
          <p:cNvSpPr>
            <a:spLocks noGrp="1"/>
          </p:cNvSpPr>
          <p:nvPr>
            <p:ph type="subTitle" idx="1"/>
          </p:nvPr>
        </p:nvSpPr>
        <p:spPr>
          <a:xfrm>
            <a:off x="2366010" y="3884037"/>
            <a:ext cx="7459980" cy="468888"/>
          </a:xfrm>
        </p:spPr>
        <p:txBody>
          <a:bodyPr vert="horz" lIns="91440" tIns="45720" rIns="91440" bIns="45720" rtlCol="0">
            <a:noAutofit/>
          </a:bodyPr>
          <a:lstStyle/>
          <a:p>
            <a:r>
              <a:rPr lang="en-IN" dirty="0"/>
              <a:t>TEAM MEMBERS - KASHEENA AND PRATICHEE</a:t>
            </a:r>
            <a:endParaRPr lang="en-IN" dirty="0">
              <a:cs typeface="Calibri"/>
            </a:endParaRPr>
          </a:p>
          <a:p>
            <a:r>
              <a:rPr lang="en-IN" dirty="0"/>
              <a:t>DIVISION- CSE B</a:t>
            </a:r>
            <a:endParaRPr lang="en-IN" dirty="0">
              <a:cs typeface="Calibri"/>
            </a:endParaRPr>
          </a:p>
        </p:txBody>
      </p:sp>
      <p:cxnSp>
        <p:nvCxnSpPr>
          <p:cNvPr id="13" name="Straight Connector 12">
            <a:extLst>
              <a:ext uri="{FF2B5EF4-FFF2-40B4-BE49-F238E27FC236}">
                <a16:creationId xmlns:a16="http://schemas.microsoft.com/office/drawing/2014/main" id="{16FC4A39-71B0-433B-AB94-CBFFA0DF90D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02605" y="3792064"/>
            <a:ext cx="2586790" cy="0"/>
          </a:xfrm>
          <a:prstGeom prst="line">
            <a:avLst/>
          </a:prstGeom>
          <a:ln w="22225">
            <a:solidFill>
              <a:srgbClr val="5E4E4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0150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par>
                                <p:cTn id="11" presetID="10" presetClass="entr" presetSubtype="0" fill="hold" nodeType="withEffect">
                                  <p:stCondLst>
                                    <p:cond delay="0"/>
                                  </p:stCondLst>
                                  <p:iterate>
                                    <p:tmPct val="10000"/>
                                  </p:iterate>
                                  <p:childTnLst>
                                    <p:set>
                                      <p:cBhvr>
                                        <p:cTn id="12" dur="1" fill="hold">
                                          <p:stCondLst>
                                            <p:cond delay="0"/>
                                          </p:stCondLst>
                                        </p:cTn>
                                        <p:tgtEl>
                                          <p:spTgt spid="6"/>
                                        </p:tgtEl>
                                        <p:attrNameLst>
                                          <p:attrName>style.visibility</p:attrName>
                                        </p:attrNameLst>
                                      </p:cBhvr>
                                      <p:to>
                                        <p:strVal val="visible"/>
                                      </p:to>
                                    </p:set>
                                    <p:animEffect transition="in" filter="fade">
                                      <p:cBhvr>
                                        <p:cTn id="13" dur="7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2000"/>
                                  </p:stCondLst>
                                  <p:iterate type="lt">
                                    <p:tmPct val="10000"/>
                                  </p:iterate>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7">
            <a:extLst>
              <a:ext uri="{FF2B5EF4-FFF2-40B4-BE49-F238E27FC236}">
                <a16:creationId xmlns:a16="http://schemas.microsoft.com/office/drawing/2014/main" id="{884769FE-1656-422F-86E1-8C1B16C27B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9">
            <a:extLst>
              <a:ext uri="{FF2B5EF4-FFF2-40B4-BE49-F238E27FC236}">
                <a16:creationId xmlns:a16="http://schemas.microsoft.com/office/drawing/2014/main" id="{CB249F6D-244F-494A-98B9-5CC7413C4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15760" y="682754"/>
            <a:ext cx="5492493" cy="5492493"/>
          </a:xfrm>
          <a:custGeom>
            <a:avLst/>
            <a:gdLst>
              <a:gd name="connsiteX0" fmla="*/ 2746247 w 5492493"/>
              <a:gd name="connsiteY0" fmla="*/ 0 h 5492493"/>
              <a:gd name="connsiteX1" fmla="*/ 5492493 w 5492493"/>
              <a:gd name="connsiteY1" fmla="*/ 2746247 h 5492493"/>
              <a:gd name="connsiteX2" fmla="*/ 2746247 w 5492493"/>
              <a:gd name="connsiteY2" fmla="*/ 5492493 h 5492493"/>
              <a:gd name="connsiteX3" fmla="*/ 0 w 5492493"/>
              <a:gd name="connsiteY3" fmla="*/ 2746247 h 5492493"/>
              <a:gd name="connsiteX4" fmla="*/ 2746247 w 5492493"/>
              <a:gd name="connsiteY4" fmla="*/ 0 h 5492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2493" h="5492493">
                <a:moveTo>
                  <a:pt x="2746247" y="0"/>
                </a:moveTo>
                <a:cubicBezTo>
                  <a:pt x="4262957" y="0"/>
                  <a:pt x="5492493" y="1229536"/>
                  <a:pt x="5492493" y="2746247"/>
                </a:cubicBezTo>
                <a:cubicBezTo>
                  <a:pt x="5492493" y="4262957"/>
                  <a:pt x="4262957" y="5492493"/>
                  <a:pt x="2746247" y="5492493"/>
                </a:cubicBezTo>
                <a:cubicBezTo>
                  <a:pt x="1229536" y="5492493"/>
                  <a:pt x="0" y="4262957"/>
                  <a:pt x="0" y="2746247"/>
                </a:cubicBezTo>
                <a:cubicBezTo>
                  <a:pt x="0" y="1229536"/>
                  <a:pt x="1229536" y="0"/>
                  <a:pt x="2746247" y="0"/>
                </a:cubicBezTo>
                <a:close/>
              </a:path>
            </a:pathLst>
          </a:cu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Oval 31">
            <a:extLst>
              <a:ext uri="{FF2B5EF4-FFF2-40B4-BE49-F238E27FC236}">
                <a16:creationId xmlns:a16="http://schemas.microsoft.com/office/drawing/2014/main" id="{506C536E-6ECA-4211-AF8C-A2671C484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34260" y="5435945"/>
            <a:ext cx="435428" cy="435428"/>
          </a:xfrm>
          <a:prstGeom prst="ellipse">
            <a:avLst/>
          </a:prstGeom>
          <a:solidFill>
            <a:schemeClr val="tx1">
              <a:lumMod val="65000"/>
              <a:lumOff val="3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33">
            <a:extLst>
              <a:ext uri="{FF2B5EF4-FFF2-40B4-BE49-F238E27FC236}">
                <a16:creationId xmlns:a16="http://schemas.microsoft.com/office/drawing/2014/main" id="{AEAA70EA-2201-4F5D-AF08-58CFF851CC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011593" y="3567390"/>
            <a:ext cx="2311806" cy="2303982"/>
          </a:xfrm>
          <a:custGeom>
            <a:avLst/>
            <a:gdLst>
              <a:gd name="connsiteX0" fmla="*/ 0 w 3108399"/>
              <a:gd name="connsiteY0" fmla="*/ 0 h 3097879"/>
              <a:gd name="connsiteX1" fmla="*/ 159985 w 3108399"/>
              <a:gd name="connsiteY1" fmla="*/ 4045 h 3097879"/>
              <a:gd name="connsiteX2" fmla="*/ 3092907 w 3108399"/>
              <a:gd name="connsiteY2" fmla="*/ 2791087 h 3097879"/>
              <a:gd name="connsiteX3" fmla="*/ 3108399 w 3108399"/>
              <a:gd name="connsiteY3" fmla="*/ 3097879 h 3097879"/>
              <a:gd name="connsiteX4" fmla="*/ 2470733 w 3108399"/>
              <a:gd name="connsiteY4" fmla="*/ 3097879 h 3097879"/>
              <a:gd name="connsiteX5" fmla="*/ 2458534 w 3108399"/>
              <a:gd name="connsiteY5" fmla="*/ 2856285 h 3097879"/>
              <a:gd name="connsiteX6" fmla="*/ 252674 w 3108399"/>
              <a:gd name="connsiteY6" fmla="*/ 650424 h 3097879"/>
              <a:gd name="connsiteX7" fmla="*/ 0 w 3108399"/>
              <a:gd name="connsiteY7" fmla="*/ 637665 h 309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08399" h="3097879">
                <a:moveTo>
                  <a:pt x="0" y="0"/>
                </a:moveTo>
                <a:lnTo>
                  <a:pt x="159985" y="4045"/>
                </a:lnTo>
                <a:cubicBezTo>
                  <a:pt x="1696687" y="81941"/>
                  <a:pt x="2939004" y="1275632"/>
                  <a:pt x="3092907" y="2791087"/>
                </a:cubicBezTo>
                <a:lnTo>
                  <a:pt x="3108399" y="3097879"/>
                </a:lnTo>
                <a:lnTo>
                  <a:pt x="2470733" y="3097879"/>
                </a:lnTo>
                <a:lnTo>
                  <a:pt x="2458534" y="2856285"/>
                </a:lnTo>
                <a:cubicBezTo>
                  <a:pt x="2340416" y="1693197"/>
                  <a:pt x="1415762" y="768542"/>
                  <a:pt x="252674" y="650424"/>
                </a:cubicBezTo>
                <a:lnTo>
                  <a:pt x="0" y="637665"/>
                </a:lnTo>
                <a:close/>
              </a:path>
            </a:pathLst>
          </a:custGeom>
          <a:solidFill>
            <a:schemeClr val="accent6">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extBox 1">
            <a:extLst>
              <a:ext uri="{FF2B5EF4-FFF2-40B4-BE49-F238E27FC236}">
                <a16:creationId xmlns:a16="http://schemas.microsoft.com/office/drawing/2014/main" id="{AC398B83-EF12-446F-8582-BB9AE7C9813A}"/>
              </a:ext>
            </a:extLst>
          </p:cNvPr>
          <p:cNvSpPr txBox="1"/>
          <p:nvPr/>
        </p:nvSpPr>
        <p:spPr>
          <a:xfrm>
            <a:off x="1012874" y="190992"/>
            <a:ext cx="3927826" cy="1112039"/>
          </a:xfrm>
          <a:custGeom>
            <a:avLst/>
            <a:gdLst>
              <a:gd name="connsiteX0" fmla="*/ 0 w 7995557"/>
              <a:gd name="connsiteY0" fmla="*/ 0 h 923330"/>
              <a:gd name="connsiteX1" fmla="*/ 331245 w 7995557"/>
              <a:gd name="connsiteY1" fmla="*/ 0 h 923330"/>
              <a:gd name="connsiteX2" fmla="*/ 822400 w 7995557"/>
              <a:gd name="connsiteY2" fmla="*/ 0 h 923330"/>
              <a:gd name="connsiteX3" fmla="*/ 1233600 w 7995557"/>
              <a:gd name="connsiteY3" fmla="*/ 0 h 923330"/>
              <a:gd name="connsiteX4" fmla="*/ 1564845 w 7995557"/>
              <a:gd name="connsiteY4" fmla="*/ 0 h 923330"/>
              <a:gd name="connsiteX5" fmla="*/ 1976045 w 7995557"/>
              <a:gd name="connsiteY5" fmla="*/ 0 h 923330"/>
              <a:gd name="connsiteX6" fmla="*/ 2387245 w 7995557"/>
              <a:gd name="connsiteY6" fmla="*/ 0 h 923330"/>
              <a:gd name="connsiteX7" fmla="*/ 2798445 w 7995557"/>
              <a:gd name="connsiteY7" fmla="*/ 0 h 923330"/>
              <a:gd name="connsiteX8" fmla="*/ 3369556 w 7995557"/>
              <a:gd name="connsiteY8" fmla="*/ 0 h 923330"/>
              <a:gd name="connsiteX9" fmla="*/ 4020623 w 7995557"/>
              <a:gd name="connsiteY9" fmla="*/ 0 h 923330"/>
              <a:gd name="connsiteX10" fmla="*/ 4591734 w 7995557"/>
              <a:gd name="connsiteY10" fmla="*/ 0 h 923330"/>
              <a:gd name="connsiteX11" fmla="*/ 5242801 w 7995557"/>
              <a:gd name="connsiteY11" fmla="*/ 0 h 923330"/>
              <a:gd name="connsiteX12" fmla="*/ 5733957 w 7995557"/>
              <a:gd name="connsiteY12" fmla="*/ 0 h 923330"/>
              <a:gd name="connsiteX13" fmla="*/ 6065201 w 7995557"/>
              <a:gd name="connsiteY13" fmla="*/ 0 h 923330"/>
              <a:gd name="connsiteX14" fmla="*/ 6476401 w 7995557"/>
              <a:gd name="connsiteY14" fmla="*/ 0 h 923330"/>
              <a:gd name="connsiteX15" fmla="*/ 7047512 w 7995557"/>
              <a:gd name="connsiteY15" fmla="*/ 0 h 923330"/>
              <a:gd name="connsiteX16" fmla="*/ 7995557 w 7995557"/>
              <a:gd name="connsiteY16" fmla="*/ 0 h 923330"/>
              <a:gd name="connsiteX17" fmla="*/ 7995557 w 7995557"/>
              <a:gd name="connsiteY17" fmla="*/ 480132 h 923330"/>
              <a:gd name="connsiteX18" fmla="*/ 7995557 w 7995557"/>
              <a:gd name="connsiteY18" fmla="*/ 923330 h 923330"/>
              <a:gd name="connsiteX19" fmla="*/ 7664312 w 7995557"/>
              <a:gd name="connsiteY19" fmla="*/ 923330 h 923330"/>
              <a:gd name="connsiteX20" fmla="*/ 6933290 w 7995557"/>
              <a:gd name="connsiteY20" fmla="*/ 923330 h 923330"/>
              <a:gd name="connsiteX21" fmla="*/ 6362179 w 7995557"/>
              <a:gd name="connsiteY21" fmla="*/ 923330 h 923330"/>
              <a:gd name="connsiteX22" fmla="*/ 5791068 w 7995557"/>
              <a:gd name="connsiteY22" fmla="*/ 923330 h 923330"/>
              <a:gd name="connsiteX23" fmla="*/ 5219956 w 7995557"/>
              <a:gd name="connsiteY23" fmla="*/ 923330 h 923330"/>
              <a:gd name="connsiteX24" fmla="*/ 4568890 w 7995557"/>
              <a:gd name="connsiteY24" fmla="*/ 923330 h 923330"/>
              <a:gd name="connsiteX25" fmla="*/ 3997779 w 7995557"/>
              <a:gd name="connsiteY25" fmla="*/ 923330 h 923330"/>
              <a:gd name="connsiteX26" fmla="*/ 3666534 w 7995557"/>
              <a:gd name="connsiteY26" fmla="*/ 923330 h 923330"/>
              <a:gd name="connsiteX27" fmla="*/ 3255334 w 7995557"/>
              <a:gd name="connsiteY27" fmla="*/ 923330 h 923330"/>
              <a:gd name="connsiteX28" fmla="*/ 2844134 w 7995557"/>
              <a:gd name="connsiteY28" fmla="*/ 923330 h 923330"/>
              <a:gd name="connsiteX29" fmla="*/ 2352978 w 7995557"/>
              <a:gd name="connsiteY29" fmla="*/ 923330 h 923330"/>
              <a:gd name="connsiteX30" fmla="*/ 1621956 w 7995557"/>
              <a:gd name="connsiteY30" fmla="*/ 923330 h 923330"/>
              <a:gd name="connsiteX31" fmla="*/ 890933 w 7995557"/>
              <a:gd name="connsiteY31" fmla="*/ 923330 h 923330"/>
              <a:gd name="connsiteX32" fmla="*/ 0 w 7995557"/>
              <a:gd name="connsiteY32" fmla="*/ 923330 h 923330"/>
              <a:gd name="connsiteX33" fmla="*/ 0 w 7995557"/>
              <a:gd name="connsiteY33" fmla="*/ 452432 h 923330"/>
              <a:gd name="connsiteX34" fmla="*/ 0 w 7995557"/>
              <a:gd name="connsiteY34" fmla="*/ 0 h 923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995557" h="923330" extrusionOk="0">
                <a:moveTo>
                  <a:pt x="0" y="0"/>
                </a:moveTo>
                <a:cubicBezTo>
                  <a:pt x="109392" y="-22715"/>
                  <a:pt x="247494" y="10896"/>
                  <a:pt x="331245" y="0"/>
                </a:cubicBezTo>
                <a:cubicBezTo>
                  <a:pt x="414996" y="-10896"/>
                  <a:pt x="690618" y="22125"/>
                  <a:pt x="822400" y="0"/>
                </a:cubicBezTo>
                <a:cubicBezTo>
                  <a:pt x="954182" y="-22125"/>
                  <a:pt x="1089831" y="48657"/>
                  <a:pt x="1233600" y="0"/>
                </a:cubicBezTo>
                <a:cubicBezTo>
                  <a:pt x="1377369" y="-48657"/>
                  <a:pt x="1430317" y="2265"/>
                  <a:pt x="1564845" y="0"/>
                </a:cubicBezTo>
                <a:cubicBezTo>
                  <a:pt x="1699374" y="-2265"/>
                  <a:pt x="1882943" y="21402"/>
                  <a:pt x="1976045" y="0"/>
                </a:cubicBezTo>
                <a:cubicBezTo>
                  <a:pt x="2069147" y="-21402"/>
                  <a:pt x="2304617" y="44361"/>
                  <a:pt x="2387245" y="0"/>
                </a:cubicBezTo>
                <a:cubicBezTo>
                  <a:pt x="2469873" y="-44361"/>
                  <a:pt x="2680625" y="8725"/>
                  <a:pt x="2798445" y="0"/>
                </a:cubicBezTo>
                <a:cubicBezTo>
                  <a:pt x="2916265" y="-8725"/>
                  <a:pt x="3104388" y="64994"/>
                  <a:pt x="3369556" y="0"/>
                </a:cubicBezTo>
                <a:cubicBezTo>
                  <a:pt x="3634724" y="-64994"/>
                  <a:pt x="3716453" y="44641"/>
                  <a:pt x="4020623" y="0"/>
                </a:cubicBezTo>
                <a:cubicBezTo>
                  <a:pt x="4324793" y="-44641"/>
                  <a:pt x="4418406" y="2254"/>
                  <a:pt x="4591734" y="0"/>
                </a:cubicBezTo>
                <a:cubicBezTo>
                  <a:pt x="4765062" y="-2254"/>
                  <a:pt x="4954401" y="5572"/>
                  <a:pt x="5242801" y="0"/>
                </a:cubicBezTo>
                <a:cubicBezTo>
                  <a:pt x="5531201" y="-5572"/>
                  <a:pt x="5632571" y="20397"/>
                  <a:pt x="5733957" y="0"/>
                </a:cubicBezTo>
                <a:cubicBezTo>
                  <a:pt x="5835343" y="-20397"/>
                  <a:pt x="5996143" y="1371"/>
                  <a:pt x="6065201" y="0"/>
                </a:cubicBezTo>
                <a:cubicBezTo>
                  <a:pt x="6134259" y="-1371"/>
                  <a:pt x="6336500" y="38243"/>
                  <a:pt x="6476401" y="0"/>
                </a:cubicBezTo>
                <a:cubicBezTo>
                  <a:pt x="6616302" y="-38243"/>
                  <a:pt x="6919674" y="56596"/>
                  <a:pt x="7047512" y="0"/>
                </a:cubicBezTo>
                <a:cubicBezTo>
                  <a:pt x="7175350" y="-56596"/>
                  <a:pt x="7694029" y="53611"/>
                  <a:pt x="7995557" y="0"/>
                </a:cubicBezTo>
                <a:cubicBezTo>
                  <a:pt x="8026845" y="147052"/>
                  <a:pt x="7972051" y="370943"/>
                  <a:pt x="7995557" y="480132"/>
                </a:cubicBezTo>
                <a:cubicBezTo>
                  <a:pt x="8019063" y="589321"/>
                  <a:pt x="7958294" y="819455"/>
                  <a:pt x="7995557" y="923330"/>
                </a:cubicBezTo>
                <a:cubicBezTo>
                  <a:pt x="7910666" y="941970"/>
                  <a:pt x="7815828" y="916753"/>
                  <a:pt x="7664312" y="923330"/>
                </a:cubicBezTo>
                <a:cubicBezTo>
                  <a:pt x="7512797" y="929907"/>
                  <a:pt x="7167623" y="840291"/>
                  <a:pt x="6933290" y="923330"/>
                </a:cubicBezTo>
                <a:cubicBezTo>
                  <a:pt x="6698957" y="1006369"/>
                  <a:pt x="6574574" y="920291"/>
                  <a:pt x="6362179" y="923330"/>
                </a:cubicBezTo>
                <a:cubicBezTo>
                  <a:pt x="6149784" y="926369"/>
                  <a:pt x="5946847" y="900718"/>
                  <a:pt x="5791068" y="923330"/>
                </a:cubicBezTo>
                <a:cubicBezTo>
                  <a:pt x="5635289" y="945942"/>
                  <a:pt x="5354798" y="914363"/>
                  <a:pt x="5219956" y="923330"/>
                </a:cubicBezTo>
                <a:cubicBezTo>
                  <a:pt x="5085114" y="932297"/>
                  <a:pt x="4889151" y="874416"/>
                  <a:pt x="4568890" y="923330"/>
                </a:cubicBezTo>
                <a:cubicBezTo>
                  <a:pt x="4248629" y="972244"/>
                  <a:pt x="4205389" y="883968"/>
                  <a:pt x="3997779" y="923330"/>
                </a:cubicBezTo>
                <a:cubicBezTo>
                  <a:pt x="3790169" y="962692"/>
                  <a:pt x="3749682" y="913009"/>
                  <a:pt x="3666534" y="923330"/>
                </a:cubicBezTo>
                <a:cubicBezTo>
                  <a:pt x="3583387" y="933651"/>
                  <a:pt x="3422039" y="912219"/>
                  <a:pt x="3255334" y="923330"/>
                </a:cubicBezTo>
                <a:cubicBezTo>
                  <a:pt x="3088629" y="934441"/>
                  <a:pt x="3011285" y="877125"/>
                  <a:pt x="2844134" y="923330"/>
                </a:cubicBezTo>
                <a:cubicBezTo>
                  <a:pt x="2676983" y="969535"/>
                  <a:pt x="2542291" y="871435"/>
                  <a:pt x="2352978" y="923330"/>
                </a:cubicBezTo>
                <a:cubicBezTo>
                  <a:pt x="2163665" y="975225"/>
                  <a:pt x="1957583" y="888585"/>
                  <a:pt x="1621956" y="923330"/>
                </a:cubicBezTo>
                <a:cubicBezTo>
                  <a:pt x="1286329" y="958075"/>
                  <a:pt x="1168411" y="867785"/>
                  <a:pt x="890933" y="923330"/>
                </a:cubicBezTo>
                <a:cubicBezTo>
                  <a:pt x="613455" y="978875"/>
                  <a:pt x="401303" y="885115"/>
                  <a:pt x="0" y="923330"/>
                </a:cubicBezTo>
                <a:cubicBezTo>
                  <a:pt x="-33012" y="764449"/>
                  <a:pt x="5909" y="622055"/>
                  <a:pt x="0" y="452432"/>
                </a:cubicBezTo>
                <a:cubicBezTo>
                  <a:pt x="-5909" y="282809"/>
                  <a:pt x="37335" y="167359"/>
                  <a:pt x="0" y="0"/>
                </a:cubicBezTo>
                <a:close/>
              </a:path>
            </a:pathLst>
          </a:custGeom>
        </p:spPr>
        <p:txBody>
          <a:bodyPr vert="horz" lIns="91440" tIns="45720" rIns="91440" bIns="45720" rtlCol="0" anchor="ctr">
            <a:normAutofit/>
          </a:bodyPr>
          <a:lstStyle/>
          <a:p>
            <a:pPr>
              <a:lnSpc>
                <a:spcPct val="90000"/>
              </a:lnSpc>
              <a:spcBef>
                <a:spcPct val="0"/>
              </a:spcBef>
              <a:spcAft>
                <a:spcPts val="600"/>
              </a:spcAft>
            </a:pPr>
            <a:r>
              <a:rPr lang="en-US" sz="3200" u="sng" dirty="0">
                <a:solidFill>
                  <a:schemeClr val="tx1">
                    <a:lumMod val="85000"/>
                    <a:lumOff val="15000"/>
                  </a:schemeClr>
                </a:solidFill>
              </a:rPr>
              <a:t>IS IT ECONOMICALLY VIABLE?</a:t>
            </a:r>
          </a:p>
        </p:txBody>
      </p:sp>
      <p:sp>
        <p:nvSpPr>
          <p:cNvPr id="8" name="TextBox 7">
            <a:extLst>
              <a:ext uri="{FF2B5EF4-FFF2-40B4-BE49-F238E27FC236}">
                <a16:creationId xmlns:a16="http://schemas.microsoft.com/office/drawing/2014/main" id="{94738374-06BC-4D2A-88E8-B9D57D33C9B5}"/>
              </a:ext>
            </a:extLst>
          </p:cNvPr>
          <p:cNvSpPr txBox="1"/>
          <p:nvPr/>
        </p:nvSpPr>
        <p:spPr>
          <a:xfrm>
            <a:off x="2849561" y="1316982"/>
            <a:ext cx="6480175" cy="1289081"/>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2000" dirty="0">
                <a:solidFill>
                  <a:schemeClr val="bg1">
                    <a:lumMod val="50000"/>
                  </a:schemeClr>
                </a:solidFill>
              </a:rPr>
              <a:t>One good practice could be to set up the MHP model with an integrated ownership model, this means that a </a:t>
            </a:r>
            <a:r>
              <a:rPr lang="en-US" sz="2000" dirty="0">
                <a:solidFill>
                  <a:schemeClr val="tx1">
                    <a:lumMod val="75000"/>
                    <a:lumOff val="25000"/>
                  </a:schemeClr>
                </a:solidFill>
              </a:rPr>
              <a:t>private investor</a:t>
            </a:r>
            <a:r>
              <a:rPr lang="en-US" sz="2000" dirty="0">
                <a:solidFill>
                  <a:schemeClr val="bg1">
                    <a:lumMod val="50000"/>
                  </a:schemeClr>
                </a:solidFill>
              </a:rPr>
              <a:t> is responsible for the upfront-capital, the set up and the technical Operation and Maintenance of the MHP plant</a:t>
            </a:r>
          </a:p>
        </p:txBody>
      </p:sp>
      <p:sp>
        <p:nvSpPr>
          <p:cNvPr id="10" name="TextBox 9">
            <a:extLst>
              <a:ext uri="{FF2B5EF4-FFF2-40B4-BE49-F238E27FC236}">
                <a16:creationId xmlns:a16="http://schemas.microsoft.com/office/drawing/2014/main" id="{3D1756F9-D10A-488D-8B7B-DE6E0E94E3BB}"/>
              </a:ext>
            </a:extLst>
          </p:cNvPr>
          <p:cNvSpPr txBox="1"/>
          <p:nvPr/>
        </p:nvSpPr>
        <p:spPr>
          <a:xfrm>
            <a:off x="2846385" y="2606063"/>
            <a:ext cx="6096000" cy="2246769"/>
          </a:xfrm>
          <a:prstGeom prst="rect">
            <a:avLst/>
          </a:prstGeom>
          <a:noFill/>
        </p:spPr>
        <p:txBody>
          <a:bodyPr wrap="square">
            <a:spAutoFit/>
          </a:bodyPr>
          <a:lstStyle/>
          <a:p>
            <a:pPr marL="285750" indent="-285750">
              <a:spcAft>
                <a:spcPts val="600"/>
              </a:spcAft>
              <a:buFont typeface="Arial" panose="020B0604020202020204" pitchFamily="34" charset="0"/>
              <a:buChar char="•"/>
            </a:pPr>
            <a:r>
              <a:rPr lang="en-US" sz="2000" dirty="0">
                <a:solidFill>
                  <a:schemeClr val="bg1">
                    <a:lumMod val="50000"/>
                  </a:schemeClr>
                </a:solidFill>
              </a:rPr>
              <a:t> A community committee responsible for tariff setting can also help to ensure that a tariff system is set up which allows for enough income to cover costs, maintenance and repairs, to offer reliable revenues for the private investor and to ensure that tariffs are still within the local range of willingness and ability to pay. </a:t>
            </a:r>
          </a:p>
        </p:txBody>
      </p:sp>
      <p:sp>
        <p:nvSpPr>
          <p:cNvPr id="12" name="TextBox 11">
            <a:extLst>
              <a:ext uri="{FF2B5EF4-FFF2-40B4-BE49-F238E27FC236}">
                <a16:creationId xmlns:a16="http://schemas.microsoft.com/office/drawing/2014/main" id="{F5687BC4-D667-404F-BB82-BA363BF07794}"/>
              </a:ext>
            </a:extLst>
          </p:cNvPr>
          <p:cNvSpPr txBox="1"/>
          <p:nvPr/>
        </p:nvSpPr>
        <p:spPr>
          <a:xfrm>
            <a:off x="2854324" y="5033186"/>
            <a:ext cx="6096000" cy="1015663"/>
          </a:xfrm>
          <a:prstGeom prst="rect">
            <a:avLst/>
          </a:prstGeom>
          <a:noFill/>
        </p:spPr>
        <p:txBody>
          <a:bodyPr wrap="square">
            <a:spAutoFit/>
          </a:bodyPr>
          <a:lstStyle/>
          <a:p>
            <a:pPr marL="285750" indent="-285750">
              <a:spcAft>
                <a:spcPts val="600"/>
              </a:spcAft>
              <a:buFont typeface="Arial" panose="020B0604020202020204" pitchFamily="34" charset="0"/>
              <a:buChar char="•"/>
            </a:pPr>
            <a:r>
              <a:rPr lang="en-US" sz="2000" dirty="0">
                <a:solidFill>
                  <a:schemeClr val="bg1">
                    <a:lumMod val="50000"/>
                  </a:schemeClr>
                </a:solidFill>
              </a:rPr>
              <a:t>If MHP systems are grid-connected, a reliable and attractive feed-in-tariff is the best option to ensure the long-term financial viability of a MHP system.</a:t>
            </a:r>
          </a:p>
        </p:txBody>
      </p:sp>
    </p:spTree>
    <p:extLst>
      <p:ext uri="{BB962C8B-B14F-4D97-AF65-F5344CB8AC3E}">
        <p14:creationId xmlns:p14="http://schemas.microsoft.com/office/powerpoint/2010/main" val="1504767717"/>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8">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74234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11B8CE-137E-4819-9349-D1F9CC90C0A9}"/>
              </a:ext>
            </a:extLst>
          </p:cNvPr>
          <p:cNvSpPr>
            <a:spLocks noGrp="1"/>
          </p:cNvSpPr>
          <p:nvPr>
            <p:ph type="title"/>
          </p:nvPr>
        </p:nvSpPr>
        <p:spPr>
          <a:xfrm>
            <a:off x="7760837" y="914400"/>
            <a:ext cx="3657600" cy="2887579"/>
          </a:xfrm>
        </p:spPr>
        <p:txBody>
          <a:bodyPr vert="horz" lIns="91440" tIns="45720" rIns="91440" bIns="45720" rtlCol="0" anchor="b">
            <a:normAutofit/>
          </a:bodyPr>
          <a:lstStyle/>
          <a:p>
            <a:pPr algn="ctr"/>
            <a:r>
              <a:rPr lang="en-US" sz="4800" kern="1200">
                <a:solidFill>
                  <a:srgbClr val="FFFFFF"/>
                </a:solidFill>
                <a:latin typeface="+mj-lt"/>
                <a:ea typeface="+mj-ea"/>
                <a:cs typeface="+mj-cs"/>
              </a:rPr>
              <a:t>Promoting Micro Hydro Plants</a:t>
            </a:r>
          </a:p>
        </p:txBody>
      </p:sp>
      <p:pic>
        <p:nvPicPr>
          <p:cNvPr id="4" name="Picture 3" descr="Table&#10;&#10;Description automatically generated">
            <a:extLst>
              <a:ext uri="{FF2B5EF4-FFF2-40B4-BE49-F238E27FC236}">
                <a16:creationId xmlns:a16="http://schemas.microsoft.com/office/drawing/2014/main" id="{96B839A2-72FA-420C-8883-115D65591519}"/>
              </a:ext>
            </a:extLst>
          </p:cNvPr>
          <p:cNvPicPr>
            <a:picLocks noChangeAspect="1"/>
          </p:cNvPicPr>
          <p:nvPr/>
        </p:nvPicPr>
        <p:blipFill>
          <a:blip r:embed="rId2"/>
          <a:stretch>
            <a:fillRect/>
          </a:stretch>
        </p:blipFill>
        <p:spPr>
          <a:xfrm>
            <a:off x="444662" y="1286685"/>
            <a:ext cx="6553545" cy="4292571"/>
          </a:xfrm>
          <a:prstGeom prst="rect">
            <a:avLst/>
          </a:prstGeom>
        </p:spPr>
      </p:pic>
      <p:cxnSp>
        <p:nvCxnSpPr>
          <p:cNvPr id="14" name="Straight Connector 10">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2777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88657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77">
            <a:extLst>
              <a:ext uri="{FF2B5EF4-FFF2-40B4-BE49-F238E27FC236}">
                <a16:creationId xmlns:a16="http://schemas.microsoft.com/office/drawing/2014/main" id="{7BB7F823-6636-48BA-941D-E64678636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5CD606-C99D-4D41-9E0E-3B9B234D4EB9}"/>
              </a:ext>
            </a:extLst>
          </p:cNvPr>
          <p:cNvSpPr>
            <a:spLocks noGrp="1"/>
          </p:cNvSpPr>
          <p:nvPr>
            <p:ph type="title"/>
          </p:nvPr>
        </p:nvSpPr>
        <p:spPr>
          <a:xfrm>
            <a:off x="7379210" y="842868"/>
            <a:ext cx="3584012" cy="1283578"/>
          </a:xfrm>
        </p:spPr>
        <p:txBody>
          <a:bodyPr vert="horz" lIns="91440" tIns="45720" rIns="91440" bIns="45720" rtlCol="0" anchor="b">
            <a:normAutofit fontScale="90000"/>
          </a:bodyPr>
          <a:lstStyle/>
          <a:p>
            <a:r>
              <a:rPr lang="en-US" kern="1200" dirty="0">
                <a:solidFill>
                  <a:schemeClr val="tx1">
                    <a:lumMod val="85000"/>
                    <a:lumOff val="15000"/>
                  </a:schemeClr>
                </a:solidFill>
                <a:latin typeface="+mj-lt"/>
                <a:ea typeface="+mj-ea"/>
                <a:cs typeface="+mj-cs"/>
              </a:rPr>
              <a:t>NOVELTY OF OUR IDEA</a:t>
            </a:r>
          </a:p>
        </p:txBody>
      </p:sp>
      <p:sp>
        <p:nvSpPr>
          <p:cNvPr id="138" name="Freeform: Shape 79">
            <a:extLst>
              <a:ext uri="{FF2B5EF4-FFF2-40B4-BE49-F238E27FC236}">
                <a16:creationId xmlns:a16="http://schemas.microsoft.com/office/drawing/2014/main" id="{A87B67E4-C0EB-443E-9F52-71057ADE6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71106" cy="4631426"/>
          </a:xfrm>
          <a:custGeom>
            <a:avLst/>
            <a:gdLst>
              <a:gd name="connsiteX0" fmla="*/ 0 w 5471106"/>
              <a:gd name="connsiteY0" fmla="*/ 3301451 h 4631426"/>
              <a:gd name="connsiteX1" fmla="*/ 125703 w 5471106"/>
              <a:gd name="connsiteY1" fmla="*/ 3469551 h 4631426"/>
              <a:gd name="connsiteX2" fmla="*/ 584138 w 5471106"/>
              <a:gd name="connsiteY2" fmla="*/ 3917166 h 4631426"/>
              <a:gd name="connsiteX3" fmla="*/ 716463 w 5471106"/>
              <a:gd name="connsiteY3" fmla="*/ 4010064 h 4631426"/>
              <a:gd name="connsiteX4" fmla="*/ 705202 w 5471106"/>
              <a:gd name="connsiteY4" fmla="*/ 4016176 h 4631426"/>
              <a:gd name="connsiteX5" fmla="*/ 671370 w 5471106"/>
              <a:gd name="connsiteY5" fmla="*/ 4044091 h 4631426"/>
              <a:gd name="connsiteX6" fmla="*/ 656526 w 5471106"/>
              <a:gd name="connsiteY6" fmla="*/ 4066106 h 4631426"/>
              <a:gd name="connsiteX7" fmla="*/ 534490 w 5471106"/>
              <a:gd name="connsiteY7" fmla="*/ 3980431 h 4631426"/>
              <a:gd name="connsiteX8" fmla="*/ 63650 w 5471106"/>
              <a:gd name="connsiteY8" fmla="*/ 3520703 h 4631426"/>
              <a:gd name="connsiteX9" fmla="*/ 0 w 5471106"/>
              <a:gd name="connsiteY9" fmla="*/ 3435586 h 4631426"/>
              <a:gd name="connsiteX10" fmla="*/ 4933182 w 5471106"/>
              <a:gd name="connsiteY10" fmla="*/ 0 h 4631426"/>
              <a:gd name="connsiteX11" fmla="*/ 5027180 w 5471106"/>
              <a:gd name="connsiteY11" fmla="*/ 0 h 4631426"/>
              <a:gd name="connsiteX12" fmla="*/ 5102720 w 5471106"/>
              <a:gd name="connsiteY12" fmla="*/ 124342 h 4631426"/>
              <a:gd name="connsiteX13" fmla="*/ 5471106 w 5471106"/>
              <a:gd name="connsiteY13" fmla="*/ 1579210 h 4631426"/>
              <a:gd name="connsiteX14" fmla="*/ 2418889 w 5471106"/>
              <a:gd name="connsiteY14" fmla="*/ 4631426 h 4631426"/>
              <a:gd name="connsiteX15" fmla="*/ 1095627 w 5471106"/>
              <a:gd name="connsiteY15" fmla="*/ 4330445 h 4631426"/>
              <a:gd name="connsiteX16" fmla="*/ 1039194 w 5471106"/>
              <a:gd name="connsiteY16" fmla="*/ 4301325 h 4631426"/>
              <a:gd name="connsiteX17" fmla="*/ 1043650 w 5471106"/>
              <a:gd name="connsiteY17" fmla="*/ 4294717 h 4631426"/>
              <a:gd name="connsiteX18" fmla="*/ 1056970 w 5471106"/>
              <a:gd name="connsiteY18" fmla="*/ 4251806 h 4631426"/>
              <a:gd name="connsiteX19" fmla="*/ 1060016 w 5471106"/>
              <a:gd name="connsiteY19" fmla="*/ 4221593 h 4631426"/>
              <a:gd name="connsiteX20" fmla="*/ 1130491 w 5471106"/>
              <a:gd name="connsiteY20" fmla="*/ 4257958 h 4631426"/>
              <a:gd name="connsiteX21" fmla="*/ 2418889 w 5471106"/>
              <a:gd name="connsiteY21" fmla="*/ 4551009 h 4631426"/>
              <a:gd name="connsiteX22" fmla="*/ 5390689 w 5471106"/>
              <a:gd name="connsiteY22" fmla="*/ 1579210 h 4631426"/>
              <a:gd name="connsiteX23" fmla="*/ 5032009 w 5471106"/>
              <a:gd name="connsiteY23" fmla="*/ 162673 h 4631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71106" h="4631426">
                <a:moveTo>
                  <a:pt x="0" y="3301451"/>
                </a:moveTo>
                <a:lnTo>
                  <a:pt x="125703" y="3469551"/>
                </a:lnTo>
                <a:cubicBezTo>
                  <a:pt x="261971" y="3634670"/>
                  <a:pt x="415728" y="3784820"/>
                  <a:pt x="584138" y="3917166"/>
                </a:cubicBezTo>
                <a:lnTo>
                  <a:pt x="716463" y="4010064"/>
                </a:lnTo>
                <a:lnTo>
                  <a:pt x="705202" y="4016176"/>
                </a:lnTo>
                <a:cubicBezTo>
                  <a:pt x="693040" y="4024393"/>
                  <a:pt x="681712" y="4033748"/>
                  <a:pt x="671370" y="4044091"/>
                </a:cubicBezTo>
                <a:lnTo>
                  <a:pt x="656526" y="4066106"/>
                </a:lnTo>
                <a:lnTo>
                  <a:pt x="534490" y="3980431"/>
                </a:lnTo>
                <a:cubicBezTo>
                  <a:pt x="361523" y="3844503"/>
                  <a:pt x="203605" y="3690290"/>
                  <a:pt x="63650" y="3520703"/>
                </a:cubicBezTo>
                <a:lnTo>
                  <a:pt x="0" y="3435586"/>
                </a:lnTo>
                <a:close/>
                <a:moveTo>
                  <a:pt x="4933182" y="0"/>
                </a:moveTo>
                <a:lnTo>
                  <a:pt x="5027180" y="0"/>
                </a:lnTo>
                <a:lnTo>
                  <a:pt x="5102720" y="124342"/>
                </a:lnTo>
                <a:cubicBezTo>
                  <a:pt x="5337656" y="556821"/>
                  <a:pt x="5471106" y="1052431"/>
                  <a:pt x="5471106" y="1579210"/>
                </a:cubicBezTo>
                <a:cubicBezTo>
                  <a:pt x="5471106" y="3264903"/>
                  <a:pt x="4104582" y="4631426"/>
                  <a:pt x="2418889" y="4631426"/>
                </a:cubicBezTo>
                <a:cubicBezTo>
                  <a:pt x="1944788" y="4631426"/>
                  <a:pt x="1495934" y="4523332"/>
                  <a:pt x="1095627" y="4330445"/>
                </a:cubicBezTo>
                <a:lnTo>
                  <a:pt x="1039194" y="4301325"/>
                </a:lnTo>
                <a:lnTo>
                  <a:pt x="1043650" y="4294717"/>
                </a:lnTo>
                <a:cubicBezTo>
                  <a:pt x="1049433" y="4281042"/>
                  <a:pt x="1053925" y="4266687"/>
                  <a:pt x="1056970" y="4251806"/>
                </a:cubicBezTo>
                <a:lnTo>
                  <a:pt x="1060016" y="4221593"/>
                </a:lnTo>
                <a:lnTo>
                  <a:pt x="1130491" y="4257958"/>
                </a:lnTo>
                <a:cubicBezTo>
                  <a:pt x="1520251" y="4445763"/>
                  <a:pt x="1957279" y="4551009"/>
                  <a:pt x="2418889" y="4551009"/>
                </a:cubicBezTo>
                <a:cubicBezTo>
                  <a:pt x="4060169" y="4551009"/>
                  <a:pt x="5390689" y="3220490"/>
                  <a:pt x="5390689" y="1579210"/>
                </a:cubicBezTo>
                <a:cubicBezTo>
                  <a:pt x="5390689" y="1066310"/>
                  <a:pt x="5260755" y="583758"/>
                  <a:pt x="5032009" y="162673"/>
                </a:cubicBezTo>
                <a:close/>
              </a:path>
            </a:pathLst>
          </a:custGeom>
          <a:solidFill>
            <a:schemeClr val="tx1">
              <a:lumMod val="50000"/>
              <a:lumOff val="5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9" name="Oval 81">
            <a:extLst>
              <a:ext uri="{FF2B5EF4-FFF2-40B4-BE49-F238E27FC236}">
                <a16:creationId xmlns:a16="http://schemas.microsoft.com/office/drawing/2014/main" id="{4DE0FBC4-76C2-4FA1-A14B-AF5A773FF0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3450" y="1713004"/>
            <a:ext cx="365760" cy="365760"/>
          </a:xfrm>
          <a:prstGeom prst="ellipse">
            <a:avLst/>
          </a:prstGeom>
          <a:solidFill>
            <a:schemeClr val="accent6">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Freeform: Shape 83">
            <a:extLst>
              <a:ext uri="{FF2B5EF4-FFF2-40B4-BE49-F238E27FC236}">
                <a16:creationId xmlns:a16="http://schemas.microsoft.com/office/drawing/2014/main" id="{44D1819B-21EB-4EB0-8BD9-B686574AD9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88530" y="1774620"/>
            <a:ext cx="3780042" cy="3780042"/>
          </a:xfrm>
          <a:custGeom>
            <a:avLst/>
            <a:gdLst>
              <a:gd name="connsiteX0" fmla="*/ 2054781 w 4109561"/>
              <a:gd name="connsiteY0" fmla="*/ 0 h 4109561"/>
              <a:gd name="connsiteX1" fmla="*/ 4109561 w 4109561"/>
              <a:gd name="connsiteY1" fmla="*/ 2054781 h 4109561"/>
              <a:gd name="connsiteX2" fmla="*/ 2054781 w 4109561"/>
              <a:gd name="connsiteY2" fmla="*/ 4109561 h 4109561"/>
              <a:gd name="connsiteX3" fmla="*/ 0 w 4109561"/>
              <a:gd name="connsiteY3" fmla="*/ 2054781 h 4109561"/>
              <a:gd name="connsiteX4" fmla="*/ 2054781 w 4109561"/>
              <a:gd name="connsiteY4" fmla="*/ 0 h 4109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09561" h="4109561">
                <a:moveTo>
                  <a:pt x="2054781" y="0"/>
                </a:moveTo>
                <a:cubicBezTo>
                  <a:pt x="3189605" y="0"/>
                  <a:pt x="4109561" y="919957"/>
                  <a:pt x="4109561" y="2054781"/>
                </a:cubicBezTo>
                <a:cubicBezTo>
                  <a:pt x="4109561" y="3189605"/>
                  <a:pt x="3189605" y="4109561"/>
                  <a:pt x="2054781" y="4109561"/>
                </a:cubicBezTo>
                <a:cubicBezTo>
                  <a:pt x="919957" y="4109561"/>
                  <a:pt x="0" y="3189605"/>
                  <a:pt x="0" y="2054781"/>
                </a:cubicBezTo>
                <a:cubicBezTo>
                  <a:pt x="0" y="919957"/>
                  <a:pt x="919957" y="0"/>
                  <a:pt x="2054781" y="0"/>
                </a:cubicBezTo>
                <a:close/>
              </a:path>
            </a:pathLst>
          </a:custGeom>
          <a:solidFill>
            <a:schemeClr val="bg1">
              <a:alpha val="30000"/>
            </a:schemeClr>
          </a:solidFill>
          <a:ln w="222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TextBox 5">
            <a:extLst>
              <a:ext uri="{FF2B5EF4-FFF2-40B4-BE49-F238E27FC236}">
                <a16:creationId xmlns:a16="http://schemas.microsoft.com/office/drawing/2014/main" id="{B7D85A44-EB68-416D-9787-A1A908C49A9C}"/>
              </a:ext>
            </a:extLst>
          </p:cNvPr>
          <p:cNvSpPr txBox="1"/>
          <p:nvPr/>
        </p:nvSpPr>
        <p:spPr>
          <a:xfrm>
            <a:off x="7137066" y="2118452"/>
            <a:ext cx="4986440" cy="3896680"/>
          </a:xfrm>
          <a:prstGeom prst="rect">
            <a:avLst/>
          </a:prstGeom>
        </p:spPr>
        <p:txBody>
          <a:bodyPr vert="horz" lIns="91440" tIns="45720" rIns="91440" bIns="45720" rtlCol="0">
            <a:noAutofit/>
          </a:bodyPr>
          <a:lstStyle/>
          <a:p>
            <a:pPr indent="-228600">
              <a:lnSpc>
                <a:spcPct val="90000"/>
              </a:lnSpc>
              <a:spcAft>
                <a:spcPts val="600"/>
              </a:spcAft>
              <a:buFont typeface="Arial" panose="020B0604020202020204" pitchFamily="34" charset="0"/>
              <a:buChar char="•"/>
            </a:pPr>
            <a:r>
              <a:rPr lang="en-US" sz="2000" dirty="0">
                <a:solidFill>
                  <a:schemeClr val="tx1">
                    <a:lumMod val="85000"/>
                    <a:lumOff val="15000"/>
                  </a:schemeClr>
                </a:solidFill>
              </a:rPr>
              <a:t>Hydropower infrastructure plays a dual role in meeting the climate change challenge. It is the largest source of affordable renewable energy, and as a low-carbon fuel, plays a critical role in mitigating greenhouse gas emissions.</a:t>
            </a:r>
          </a:p>
          <a:p>
            <a:pPr indent="-228600">
              <a:lnSpc>
                <a:spcPct val="90000"/>
              </a:lnSpc>
              <a:spcAft>
                <a:spcPts val="600"/>
              </a:spcAft>
              <a:buFont typeface="Arial" panose="020B0604020202020204" pitchFamily="34" charset="0"/>
              <a:buChar char="•"/>
            </a:pPr>
            <a:endParaRPr lang="en-US" sz="2000" u="sng" dirty="0">
              <a:solidFill>
                <a:schemeClr val="tx1">
                  <a:lumMod val="85000"/>
                  <a:lumOff val="15000"/>
                </a:schemeClr>
              </a:solidFill>
            </a:endParaRPr>
          </a:p>
          <a:p>
            <a:pPr marL="285750" indent="-285750">
              <a:lnSpc>
                <a:spcPct val="90000"/>
              </a:lnSpc>
              <a:spcAft>
                <a:spcPts val="600"/>
              </a:spcAft>
              <a:buFont typeface="Arial" panose="020B0604020202020204" pitchFamily="34" charset="0"/>
              <a:buChar char="•"/>
            </a:pPr>
            <a:r>
              <a:rPr lang="en-US" sz="2000" dirty="0">
                <a:solidFill>
                  <a:schemeClr val="tx1">
                    <a:lumMod val="85000"/>
                    <a:lumOff val="15000"/>
                  </a:schemeClr>
                </a:solidFill>
              </a:rPr>
              <a:t>Increasing the share of hydro in the Indian energy mix from 24 to 35 percent, as proposed by the Indian government, will avoid 138 mt CO2 per year from alternative coal generation, equal to 8.5 percent of emissions in India in 2015. </a:t>
            </a:r>
          </a:p>
        </p:txBody>
      </p:sp>
    </p:spTree>
    <p:extLst>
      <p:ext uri="{BB962C8B-B14F-4D97-AF65-F5344CB8AC3E}">
        <p14:creationId xmlns:p14="http://schemas.microsoft.com/office/powerpoint/2010/main" val="3827320878"/>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86EF8-C2D2-42E2-8E23-13468CD2FC58}"/>
              </a:ext>
            </a:extLst>
          </p:cNvPr>
          <p:cNvSpPr>
            <a:spLocks noGrp="1"/>
          </p:cNvSpPr>
          <p:nvPr>
            <p:ph type="title"/>
          </p:nvPr>
        </p:nvSpPr>
        <p:spPr>
          <a:xfrm>
            <a:off x="1463040" y="993914"/>
            <a:ext cx="3737114" cy="3474722"/>
          </a:xfrm>
        </p:spPr>
        <p:txBody>
          <a:bodyPr vert="horz" lIns="91440" tIns="45720" rIns="91440" bIns="45720" rtlCol="0" anchor="b">
            <a:normAutofit/>
          </a:bodyPr>
          <a:lstStyle/>
          <a:p>
            <a:r>
              <a:rPr lang="en-US" sz="4400"/>
              <a:t>APPLICABILITY OF SOLUTION</a:t>
            </a:r>
          </a:p>
        </p:txBody>
      </p:sp>
      <p:pic>
        <p:nvPicPr>
          <p:cNvPr id="6" name="Picture 5" descr="Light bulb on yellow background with sketched light beams and cord">
            <a:extLst>
              <a:ext uri="{FF2B5EF4-FFF2-40B4-BE49-F238E27FC236}">
                <a16:creationId xmlns:a16="http://schemas.microsoft.com/office/drawing/2014/main" id="{1C748170-A9DE-4747-9726-76968F1C922C}"/>
              </a:ext>
            </a:extLst>
          </p:cNvPr>
          <p:cNvPicPr>
            <a:picLocks noChangeAspect="1"/>
          </p:cNvPicPr>
          <p:nvPr/>
        </p:nvPicPr>
        <p:blipFill rotWithShape="1">
          <a:blip r:embed="rId2">
            <a:duotone>
              <a:prstClr val="black"/>
              <a:prstClr val="white"/>
            </a:duotone>
          </a:blip>
          <a:srcRect l="31080" r="7351"/>
          <a:stretch/>
        </p:blipFill>
        <p:spPr>
          <a:xfrm>
            <a:off x="5326408" y="10"/>
            <a:ext cx="6865592" cy="6857990"/>
          </a:xfrm>
          <a:custGeom>
            <a:avLst/>
            <a:gdLst/>
            <a:ahLst/>
            <a:cxnLst/>
            <a:rect l="l" t="t" r="r" b="b"/>
            <a:pathLst>
              <a:path w="6865592" h="6858000">
                <a:moveTo>
                  <a:pt x="3068432" y="0"/>
                </a:moveTo>
                <a:lnTo>
                  <a:pt x="6865592" y="0"/>
                </a:lnTo>
                <a:lnTo>
                  <a:pt x="6865592" y="6858000"/>
                </a:lnTo>
                <a:lnTo>
                  <a:pt x="3068431" y="6858000"/>
                </a:lnTo>
                <a:lnTo>
                  <a:pt x="3064426" y="6854853"/>
                </a:lnTo>
                <a:cubicBezTo>
                  <a:pt x="2077725" y="6040555"/>
                  <a:pt x="1448804" y="4808224"/>
                  <a:pt x="1448804" y="3429000"/>
                </a:cubicBezTo>
                <a:cubicBezTo>
                  <a:pt x="1448804" y="2049777"/>
                  <a:pt x="2077725" y="817446"/>
                  <a:pt x="3064426" y="3148"/>
                </a:cubicBezTo>
                <a:close/>
                <a:moveTo>
                  <a:pt x="1056707" y="0"/>
                </a:moveTo>
                <a:lnTo>
                  <a:pt x="2472663" y="0"/>
                </a:lnTo>
                <a:lnTo>
                  <a:pt x="2400426" y="75768"/>
                </a:lnTo>
                <a:cubicBezTo>
                  <a:pt x="1595468" y="961418"/>
                  <a:pt x="1104860" y="2137915"/>
                  <a:pt x="1104860" y="3429000"/>
                </a:cubicBezTo>
                <a:cubicBezTo>
                  <a:pt x="1104860" y="4720086"/>
                  <a:pt x="1595468" y="5896583"/>
                  <a:pt x="2400426" y="6782233"/>
                </a:cubicBezTo>
                <a:lnTo>
                  <a:pt x="2472663" y="6858000"/>
                </a:lnTo>
                <a:lnTo>
                  <a:pt x="1056707" y="6858000"/>
                </a:lnTo>
                <a:lnTo>
                  <a:pt x="1040415" y="6835090"/>
                </a:lnTo>
                <a:cubicBezTo>
                  <a:pt x="383550" y="5862802"/>
                  <a:pt x="0" y="4690693"/>
                  <a:pt x="0" y="3429000"/>
                </a:cubicBezTo>
                <a:cubicBezTo>
                  <a:pt x="0" y="2167308"/>
                  <a:pt x="383550" y="995199"/>
                  <a:pt x="1040415" y="22911"/>
                </a:cubicBezTo>
                <a:close/>
              </a:path>
            </a:pathLst>
          </a:custGeom>
        </p:spPr>
      </p:pic>
      <p:sp>
        <p:nvSpPr>
          <p:cNvPr id="22" name="Freeform: Shape 21">
            <a:extLst>
              <a:ext uri="{FF2B5EF4-FFF2-40B4-BE49-F238E27FC236}">
                <a16:creationId xmlns:a16="http://schemas.microsoft.com/office/drawing/2014/main" id="{ABB34BBC-69D7-4906-8E5B-64C9EE038F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26408" y="0"/>
            <a:ext cx="2472664" cy="6858000"/>
          </a:xfrm>
          <a:custGeom>
            <a:avLst/>
            <a:gdLst>
              <a:gd name="connsiteX0" fmla="*/ 1056708 w 2472664"/>
              <a:gd name="connsiteY0" fmla="*/ 0 h 6858000"/>
              <a:gd name="connsiteX1" fmla="*/ 2472664 w 2472664"/>
              <a:gd name="connsiteY1" fmla="*/ 0 h 6858000"/>
              <a:gd name="connsiteX2" fmla="*/ 2400427 w 2472664"/>
              <a:gd name="connsiteY2" fmla="*/ 75768 h 6858000"/>
              <a:gd name="connsiteX3" fmla="*/ 1104861 w 2472664"/>
              <a:gd name="connsiteY3" fmla="*/ 3429000 h 6858000"/>
              <a:gd name="connsiteX4" fmla="*/ 2400427 w 2472664"/>
              <a:gd name="connsiteY4" fmla="*/ 6782233 h 6858000"/>
              <a:gd name="connsiteX5" fmla="*/ 2472664 w 2472664"/>
              <a:gd name="connsiteY5" fmla="*/ 6858000 h 6858000"/>
              <a:gd name="connsiteX6" fmla="*/ 1056708 w 2472664"/>
              <a:gd name="connsiteY6" fmla="*/ 6858000 h 6858000"/>
              <a:gd name="connsiteX7" fmla="*/ 1040416 w 2472664"/>
              <a:gd name="connsiteY7" fmla="*/ 6835090 h 6858000"/>
              <a:gd name="connsiteX8" fmla="*/ 0 w 2472664"/>
              <a:gd name="connsiteY8" fmla="*/ 3429000 h 6858000"/>
              <a:gd name="connsiteX9" fmla="*/ 1040416 w 2472664"/>
              <a:gd name="connsiteY9" fmla="*/ 2291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2664" h="6858000">
                <a:moveTo>
                  <a:pt x="1056708" y="0"/>
                </a:moveTo>
                <a:lnTo>
                  <a:pt x="2472664" y="0"/>
                </a:lnTo>
                <a:lnTo>
                  <a:pt x="2400427" y="75768"/>
                </a:lnTo>
                <a:cubicBezTo>
                  <a:pt x="1595469" y="961418"/>
                  <a:pt x="1104861" y="2137915"/>
                  <a:pt x="1104861" y="3429000"/>
                </a:cubicBezTo>
                <a:cubicBezTo>
                  <a:pt x="1104861" y="4720086"/>
                  <a:pt x="1595469" y="5896583"/>
                  <a:pt x="2400427" y="6782233"/>
                </a:cubicBezTo>
                <a:lnTo>
                  <a:pt x="2472664" y="6858000"/>
                </a:lnTo>
                <a:lnTo>
                  <a:pt x="1056708" y="6858000"/>
                </a:lnTo>
                <a:lnTo>
                  <a:pt x="1040416" y="6835090"/>
                </a:lnTo>
                <a:cubicBezTo>
                  <a:pt x="383551" y="5862802"/>
                  <a:pt x="0" y="4690693"/>
                  <a:pt x="0" y="3429000"/>
                </a:cubicBezTo>
                <a:cubicBezTo>
                  <a:pt x="0" y="2167308"/>
                  <a:pt x="383551" y="995199"/>
                  <a:pt x="1040416" y="22911"/>
                </a:cubicBezTo>
                <a:close/>
              </a:path>
            </a:pathLst>
          </a:custGeom>
          <a:solidFill>
            <a:schemeClr val="accent6">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001554533"/>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02E612C7-B066-4023-9D0A-7C54D1E330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19BEF64-179B-43DD-8B02-5BA38EA80BB7}"/>
              </a:ext>
            </a:extLst>
          </p:cNvPr>
          <p:cNvSpPr>
            <a:spLocks noGrp="1"/>
          </p:cNvSpPr>
          <p:nvPr>
            <p:ph type="title"/>
          </p:nvPr>
        </p:nvSpPr>
        <p:spPr>
          <a:xfrm>
            <a:off x="1463040" y="787180"/>
            <a:ext cx="4094922" cy="2135576"/>
          </a:xfrm>
        </p:spPr>
        <p:txBody>
          <a:bodyPr vert="horz" lIns="91440" tIns="45720" rIns="91440" bIns="45720" rtlCol="0" anchor="b">
            <a:normAutofit/>
          </a:bodyPr>
          <a:lstStyle/>
          <a:p>
            <a:r>
              <a:rPr lang="en-US" sz="5400">
                <a:solidFill>
                  <a:schemeClr val="tx1">
                    <a:lumMod val="85000"/>
                    <a:lumOff val="15000"/>
                  </a:schemeClr>
                </a:solidFill>
              </a:rPr>
              <a:t>CONCLUSION</a:t>
            </a:r>
          </a:p>
        </p:txBody>
      </p:sp>
      <p:sp>
        <p:nvSpPr>
          <p:cNvPr id="4" name="Text Placeholder 3">
            <a:extLst>
              <a:ext uri="{FF2B5EF4-FFF2-40B4-BE49-F238E27FC236}">
                <a16:creationId xmlns:a16="http://schemas.microsoft.com/office/drawing/2014/main" id="{79F2A2F2-4813-4605-B970-34BC6A985696}"/>
              </a:ext>
            </a:extLst>
          </p:cNvPr>
          <p:cNvSpPr>
            <a:spLocks noGrp="1"/>
          </p:cNvSpPr>
          <p:nvPr>
            <p:ph type="body" sz="half" idx="2"/>
          </p:nvPr>
        </p:nvSpPr>
        <p:spPr>
          <a:xfrm>
            <a:off x="1463040" y="3139310"/>
            <a:ext cx="4094922" cy="2931510"/>
          </a:xfrm>
        </p:spPr>
        <p:txBody>
          <a:bodyPr vert="horz" lIns="91440" tIns="45720" rIns="91440" bIns="45720" rtlCol="0">
            <a:normAutofit/>
          </a:bodyPr>
          <a:lstStyle/>
          <a:p>
            <a:pPr indent="-228600">
              <a:buFont typeface="Arial" panose="020B0604020202020204" pitchFamily="34" charset="0"/>
              <a:buChar char="•"/>
            </a:pPr>
            <a:r>
              <a:rPr lang="en-US" sz="1300" dirty="0">
                <a:solidFill>
                  <a:schemeClr val="tx1">
                    <a:lumMod val="85000"/>
                    <a:lumOff val="15000"/>
                  </a:schemeClr>
                </a:solidFill>
              </a:rPr>
              <a:t>Hydroelectric power is a renewable energy source and contributes no greenhouse gases or other pollutants. Hydroelectric power plants can include a reservoir (generally created by a dam) to use the energy of falling water, or the kinetic energy of water as in run-of-the-river hydroelectricity.</a:t>
            </a:r>
          </a:p>
          <a:p>
            <a:pPr indent="-228600">
              <a:buFont typeface="Arial" panose="020B0604020202020204" pitchFamily="34" charset="0"/>
              <a:buChar char="•"/>
            </a:pPr>
            <a:r>
              <a:rPr lang="en-US" sz="1300" dirty="0">
                <a:solidFill>
                  <a:schemeClr val="tx1">
                    <a:lumMod val="85000"/>
                    <a:lumOff val="15000"/>
                  </a:schemeClr>
                </a:solidFill>
              </a:rPr>
              <a:t>International institutions such as the World Bank view hydropower as a means for economic development without adding substantial amounts of carbon to the atmosphere, which makes it one of the most effective methods of renewable energy.</a:t>
            </a:r>
          </a:p>
          <a:p>
            <a:pPr indent="-228600">
              <a:buFont typeface="Arial" panose="020B0604020202020204" pitchFamily="34" charset="0"/>
              <a:buChar char="•"/>
            </a:pPr>
            <a:r>
              <a:rPr lang="en-US" sz="1300" dirty="0">
                <a:solidFill>
                  <a:schemeClr val="tx1">
                    <a:lumMod val="85000"/>
                    <a:lumOff val="15000"/>
                  </a:schemeClr>
                </a:solidFill>
              </a:rPr>
              <a:t>Hydroelectric powerplants are the most efficient means of producing electric energy. The efficiency of today's hydroelectric plant is about 90 percent.</a:t>
            </a:r>
          </a:p>
        </p:txBody>
      </p:sp>
      <p:pic>
        <p:nvPicPr>
          <p:cNvPr id="6" name="Picture 5" descr="A picture containing outdoor&#10;&#10;Description automatically generated">
            <a:extLst>
              <a:ext uri="{FF2B5EF4-FFF2-40B4-BE49-F238E27FC236}">
                <a16:creationId xmlns:a16="http://schemas.microsoft.com/office/drawing/2014/main" id="{CB7A99E6-5D84-4AD5-8AC8-FA6233730DFB}"/>
              </a:ext>
            </a:extLst>
          </p:cNvPr>
          <p:cNvPicPr>
            <a:picLocks noChangeAspect="1"/>
          </p:cNvPicPr>
          <p:nvPr/>
        </p:nvPicPr>
        <p:blipFill rotWithShape="1">
          <a:blip r:embed="rId2">
            <a:duotone>
              <a:prstClr val="black"/>
              <a:prstClr val="white"/>
            </a:duotone>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3523" r="9810"/>
          <a:stretch/>
        </p:blipFill>
        <p:spPr>
          <a:xfrm>
            <a:off x="6096000" y="10"/>
            <a:ext cx="6096000" cy="6857990"/>
          </a:xfrm>
          <a:custGeom>
            <a:avLst/>
            <a:gdLst/>
            <a:ahLst/>
            <a:cxnLst/>
            <a:rect l="l" t="t" r="r" b="b"/>
            <a:pathLst>
              <a:path w="6096000" h="6858000">
                <a:moveTo>
                  <a:pt x="3068432" y="0"/>
                </a:moveTo>
                <a:lnTo>
                  <a:pt x="6096000" y="0"/>
                </a:lnTo>
                <a:lnTo>
                  <a:pt x="6096000" y="6858000"/>
                </a:lnTo>
                <a:lnTo>
                  <a:pt x="3068431" y="6858000"/>
                </a:lnTo>
                <a:lnTo>
                  <a:pt x="3064426" y="6854853"/>
                </a:lnTo>
                <a:cubicBezTo>
                  <a:pt x="2077725" y="6040555"/>
                  <a:pt x="1448804" y="4808224"/>
                  <a:pt x="1448804" y="3429000"/>
                </a:cubicBezTo>
                <a:cubicBezTo>
                  <a:pt x="1448804" y="2049777"/>
                  <a:pt x="2077725" y="817446"/>
                  <a:pt x="3064426" y="3148"/>
                </a:cubicBezTo>
                <a:close/>
                <a:moveTo>
                  <a:pt x="1056707" y="0"/>
                </a:moveTo>
                <a:lnTo>
                  <a:pt x="2472663" y="0"/>
                </a:lnTo>
                <a:lnTo>
                  <a:pt x="2400426" y="75768"/>
                </a:lnTo>
                <a:cubicBezTo>
                  <a:pt x="1595468" y="961418"/>
                  <a:pt x="1104860" y="2137915"/>
                  <a:pt x="1104860" y="3429000"/>
                </a:cubicBezTo>
                <a:cubicBezTo>
                  <a:pt x="1104860" y="4720086"/>
                  <a:pt x="1595468" y="5896583"/>
                  <a:pt x="2400426" y="6782233"/>
                </a:cubicBezTo>
                <a:lnTo>
                  <a:pt x="2472663" y="6858000"/>
                </a:lnTo>
                <a:lnTo>
                  <a:pt x="1056707" y="6858000"/>
                </a:lnTo>
                <a:lnTo>
                  <a:pt x="1040415" y="6835090"/>
                </a:lnTo>
                <a:cubicBezTo>
                  <a:pt x="383550" y="5862802"/>
                  <a:pt x="0" y="4690693"/>
                  <a:pt x="0" y="3429000"/>
                </a:cubicBezTo>
                <a:cubicBezTo>
                  <a:pt x="0" y="2167308"/>
                  <a:pt x="383550" y="995199"/>
                  <a:pt x="1040415" y="22911"/>
                </a:cubicBezTo>
                <a:close/>
              </a:path>
            </a:pathLst>
          </a:custGeom>
        </p:spPr>
      </p:pic>
      <p:sp>
        <p:nvSpPr>
          <p:cNvPr id="23" name="Freeform: Shape 22">
            <a:extLst>
              <a:ext uri="{FF2B5EF4-FFF2-40B4-BE49-F238E27FC236}">
                <a16:creationId xmlns:a16="http://schemas.microsoft.com/office/drawing/2014/main" id="{34CFA7DE-DC24-4883-9E7E-838305755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2472664" cy="6858000"/>
          </a:xfrm>
          <a:custGeom>
            <a:avLst/>
            <a:gdLst>
              <a:gd name="connsiteX0" fmla="*/ 1056708 w 2472664"/>
              <a:gd name="connsiteY0" fmla="*/ 0 h 6858000"/>
              <a:gd name="connsiteX1" fmla="*/ 2472664 w 2472664"/>
              <a:gd name="connsiteY1" fmla="*/ 0 h 6858000"/>
              <a:gd name="connsiteX2" fmla="*/ 2400427 w 2472664"/>
              <a:gd name="connsiteY2" fmla="*/ 75768 h 6858000"/>
              <a:gd name="connsiteX3" fmla="*/ 1104861 w 2472664"/>
              <a:gd name="connsiteY3" fmla="*/ 3429000 h 6858000"/>
              <a:gd name="connsiteX4" fmla="*/ 2400427 w 2472664"/>
              <a:gd name="connsiteY4" fmla="*/ 6782233 h 6858000"/>
              <a:gd name="connsiteX5" fmla="*/ 2472664 w 2472664"/>
              <a:gd name="connsiteY5" fmla="*/ 6858000 h 6858000"/>
              <a:gd name="connsiteX6" fmla="*/ 1056708 w 2472664"/>
              <a:gd name="connsiteY6" fmla="*/ 6858000 h 6858000"/>
              <a:gd name="connsiteX7" fmla="*/ 1040416 w 2472664"/>
              <a:gd name="connsiteY7" fmla="*/ 6835090 h 6858000"/>
              <a:gd name="connsiteX8" fmla="*/ 0 w 2472664"/>
              <a:gd name="connsiteY8" fmla="*/ 3429000 h 6858000"/>
              <a:gd name="connsiteX9" fmla="*/ 1040416 w 2472664"/>
              <a:gd name="connsiteY9" fmla="*/ 2291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2664" h="6858000">
                <a:moveTo>
                  <a:pt x="1056708" y="0"/>
                </a:moveTo>
                <a:lnTo>
                  <a:pt x="2472664" y="0"/>
                </a:lnTo>
                <a:lnTo>
                  <a:pt x="2400427" y="75768"/>
                </a:lnTo>
                <a:cubicBezTo>
                  <a:pt x="1595469" y="961418"/>
                  <a:pt x="1104861" y="2137915"/>
                  <a:pt x="1104861" y="3429000"/>
                </a:cubicBezTo>
                <a:cubicBezTo>
                  <a:pt x="1104861" y="4720086"/>
                  <a:pt x="1595469" y="5896583"/>
                  <a:pt x="2400427" y="6782233"/>
                </a:cubicBezTo>
                <a:lnTo>
                  <a:pt x="2472664" y="6858000"/>
                </a:lnTo>
                <a:lnTo>
                  <a:pt x="1056708" y="6858000"/>
                </a:lnTo>
                <a:lnTo>
                  <a:pt x="1040416" y="6835090"/>
                </a:lnTo>
                <a:cubicBezTo>
                  <a:pt x="383551" y="5862802"/>
                  <a:pt x="0" y="4690693"/>
                  <a:pt x="0" y="3429000"/>
                </a:cubicBezTo>
                <a:cubicBezTo>
                  <a:pt x="0" y="2167308"/>
                  <a:pt x="383551" y="995199"/>
                  <a:pt x="1040416" y="22911"/>
                </a:cubicBezTo>
                <a:close/>
              </a:path>
            </a:pathLst>
          </a:custGeom>
          <a:solidFill>
            <a:schemeClr val="accent6">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186280559"/>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6" name="Rectangle 68">
            <a:extLst>
              <a:ext uri="{FF2B5EF4-FFF2-40B4-BE49-F238E27FC236}">
                <a16:creationId xmlns:a16="http://schemas.microsoft.com/office/drawing/2014/main" id="{F4AC6C68-F125-48AD-A5B4-89AD5E7972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Freeform: Shape 70">
            <a:extLst>
              <a:ext uri="{FF2B5EF4-FFF2-40B4-BE49-F238E27FC236}">
                <a16:creationId xmlns:a16="http://schemas.microsoft.com/office/drawing/2014/main" id="{04C0E5DA-5624-49BC-AC1E-30229AA5B9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05709" y="682754"/>
            <a:ext cx="5492493" cy="5492493"/>
          </a:xfrm>
          <a:custGeom>
            <a:avLst/>
            <a:gdLst>
              <a:gd name="connsiteX0" fmla="*/ 2746247 w 5492493"/>
              <a:gd name="connsiteY0" fmla="*/ 0 h 5492493"/>
              <a:gd name="connsiteX1" fmla="*/ 5492493 w 5492493"/>
              <a:gd name="connsiteY1" fmla="*/ 2746247 h 5492493"/>
              <a:gd name="connsiteX2" fmla="*/ 2746247 w 5492493"/>
              <a:gd name="connsiteY2" fmla="*/ 5492493 h 5492493"/>
              <a:gd name="connsiteX3" fmla="*/ 0 w 5492493"/>
              <a:gd name="connsiteY3" fmla="*/ 2746247 h 5492493"/>
              <a:gd name="connsiteX4" fmla="*/ 2746247 w 5492493"/>
              <a:gd name="connsiteY4" fmla="*/ 0 h 5492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2493" h="5492493">
                <a:moveTo>
                  <a:pt x="2746247" y="0"/>
                </a:moveTo>
                <a:cubicBezTo>
                  <a:pt x="4262957" y="0"/>
                  <a:pt x="5492493" y="1229536"/>
                  <a:pt x="5492493" y="2746247"/>
                </a:cubicBezTo>
                <a:cubicBezTo>
                  <a:pt x="5492493" y="4262957"/>
                  <a:pt x="4262957" y="5492493"/>
                  <a:pt x="2746247" y="5492493"/>
                </a:cubicBezTo>
                <a:cubicBezTo>
                  <a:pt x="1229536" y="5492493"/>
                  <a:pt x="0" y="4262957"/>
                  <a:pt x="0" y="2746247"/>
                </a:cubicBezTo>
                <a:cubicBezTo>
                  <a:pt x="0" y="1229536"/>
                  <a:pt x="1229536" y="0"/>
                  <a:pt x="2746247" y="0"/>
                </a:cubicBezTo>
                <a:close/>
              </a:path>
            </a:pathLst>
          </a:cu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0" name="Freeform: Shape 72">
            <a:extLst>
              <a:ext uri="{FF2B5EF4-FFF2-40B4-BE49-F238E27FC236}">
                <a16:creationId xmlns:a16="http://schemas.microsoft.com/office/drawing/2014/main" id="{25E157ED-E992-43F3-9A84-96C30A5C4A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301542" y="3567390"/>
            <a:ext cx="2311806" cy="2303982"/>
          </a:xfrm>
          <a:custGeom>
            <a:avLst/>
            <a:gdLst>
              <a:gd name="connsiteX0" fmla="*/ 0 w 3108399"/>
              <a:gd name="connsiteY0" fmla="*/ 0 h 3097879"/>
              <a:gd name="connsiteX1" fmla="*/ 159985 w 3108399"/>
              <a:gd name="connsiteY1" fmla="*/ 4045 h 3097879"/>
              <a:gd name="connsiteX2" fmla="*/ 3092907 w 3108399"/>
              <a:gd name="connsiteY2" fmla="*/ 2791087 h 3097879"/>
              <a:gd name="connsiteX3" fmla="*/ 3108399 w 3108399"/>
              <a:gd name="connsiteY3" fmla="*/ 3097879 h 3097879"/>
              <a:gd name="connsiteX4" fmla="*/ 2470733 w 3108399"/>
              <a:gd name="connsiteY4" fmla="*/ 3097879 h 3097879"/>
              <a:gd name="connsiteX5" fmla="*/ 2458534 w 3108399"/>
              <a:gd name="connsiteY5" fmla="*/ 2856285 h 3097879"/>
              <a:gd name="connsiteX6" fmla="*/ 252674 w 3108399"/>
              <a:gd name="connsiteY6" fmla="*/ 650424 h 3097879"/>
              <a:gd name="connsiteX7" fmla="*/ 0 w 3108399"/>
              <a:gd name="connsiteY7" fmla="*/ 637665 h 309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08399" h="3097879">
                <a:moveTo>
                  <a:pt x="0" y="0"/>
                </a:moveTo>
                <a:lnTo>
                  <a:pt x="159985" y="4045"/>
                </a:lnTo>
                <a:cubicBezTo>
                  <a:pt x="1696687" y="81941"/>
                  <a:pt x="2939004" y="1275632"/>
                  <a:pt x="3092907" y="2791087"/>
                </a:cubicBezTo>
                <a:lnTo>
                  <a:pt x="3108399" y="3097879"/>
                </a:lnTo>
                <a:lnTo>
                  <a:pt x="2470733" y="3097879"/>
                </a:lnTo>
                <a:lnTo>
                  <a:pt x="2458534" y="2856285"/>
                </a:lnTo>
                <a:cubicBezTo>
                  <a:pt x="2340416" y="1693197"/>
                  <a:pt x="1415762" y="768542"/>
                  <a:pt x="252674" y="650424"/>
                </a:cubicBezTo>
                <a:lnTo>
                  <a:pt x="0" y="637665"/>
                </a:lnTo>
                <a:close/>
              </a:path>
            </a:pathLst>
          </a:custGeom>
          <a:solidFill>
            <a:schemeClr val="accent6">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Rectangle 6">
            <a:extLst>
              <a:ext uri="{FF2B5EF4-FFF2-40B4-BE49-F238E27FC236}">
                <a16:creationId xmlns:a16="http://schemas.microsoft.com/office/drawing/2014/main" id="{0EE5DC74-38CE-4584-902D-72E1BCCEE23D}"/>
              </a:ext>
            </a:extLst>
          </p:cNvPr>
          <p:cNvSpPr/>
          <p:nvPr/>
        </p:nvSpPr>
        <p:spPr>
          <a:xfrm>
            <a:off x="2060812" y="1533463"/>
            <a:ext cx="4101152" cy="3514294"/>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6200" b="1" kern="1200" cap="none" spc="0">
                <a:ln w="10160">
                  <a:solidFill>
                    <a:schemeClr val="accent5"/>
                  </a:solidFill>
                  <a:prstDash val="solid"/>
                </a:ln>
                <a:solidFill>
                  <a:schemeClr val="tx1"/>
                </a:solidFill>
                <a:effectLst>
                  <a:outerShdw blurRad="38100" dist="22860" dir="5400000" algn="tl" rotWithShape="0">
                    <a:srgbClr val="000000">
                      <a:alpha val="30000"/>
                    </a:srgbClr>
                  </a:outerShdw>
                </a:effectLst>
                <a:latin typeface="+mj-lt"/>
                <a:ea typeface="+mj-ea"/>
                <a:cs typeface="+mj-cs"/>
              </a:rPr>
              <a:t>WE ARE OPEN FOR QUESTIONS</a:t>
            </a:r>
          </a:p>
        </p:txBody>
      </p:sp>
      <p:sp>
        <p:nvSpPr>
          <p:cNvPr id="82" name="Oval 74">
            <a:extLst>
              <a:ext uri="{FF2B5EF4-FFF2-40B4-BE49-F238E27FC236}">
                <a16:creationId xmlns:a16="http://schemas.microsoft.com/office/drawing/2014/main" id="{AEFD253A-9BCA-430B-979A-AA2F8445D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8360" y="3024171"/>
            <a:ext cx="435428" cy="435428"/>
          </a:xfrm>
          <a:prstGeom prst="ellipse">
            <a:avLst/>
          </a:prstGeom>
          <a:solidFill>
            <a:schemeClr val="tx1">
              <a:lumMod val="50000"/>
              <a:lumOff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186008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04C21BAE-6866-4C7A-A7EC-C1B2E572D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Close-up of a lightbulb with a filament">
            <a:extLst>
              <a:ext uri="{FF2B5EF4-FFF2-40B4-BE49-F238E27FC236}">
                <a16:creationId xmlns:a16="http://schemas.microsoft.com/office/drawing/2014/main" id="{E6335CB1-3FC7-41D7-A144-4A0CCA0EFBAD}"/>
              </a:ext>
            </a:extLst>
          </p:cNvPr>
          <p:cNvPicPr>
            <a:picLocks noChangeAspect="1"/>
          </p:cNvPicPr>
          <p:nvPr/>
        </p:nvPicPr>
        <p:blipFill rotWithShape="1">
          <a:blip r:embed="rId2">
            <a:extLst>
              <a:ext uri="{28A0092B-C50C-407E-A947-70E740481C1C}">
                <a14:useLocalDpi xmlns:a14="http://schemas.microsoft.com/office/drawing/2010/main" val="0"/>
              </a:ext>
            </a:extLst>
          </a:blip>
          <a:srcRect t="15730"/>
          <a:stretch/>
        </p:blipFill>
        <p:spPr>
          <a:xfrm>
            <a:off x="20" y="10"/>
            <a:ext cx="12191980" cy="6857990"/>
          </a:xfrm>
          <a:prstGeom prst="rect">
            <a:avLst/>
          </a:prstGeom>
        </p:spPr>
      </p:pic>
      <p:sp useBgFill="1">
        <p:nvSpPr>
          <p:cNvPr id="18" name="Freeform: Shape 17">
            <a:extLst>
              <a:ext uri="{FF2B5EF4-FFF2-40B4-BE49-F238E27FC236}">
                <a16:creationId xmlns:a16="http://schemas.microsoft.com/office/drawing/2014/main" id="{7E7D0C94-08B4-48AE-8813-CC4D60294F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3899" y="609600"/>
            <a:ext cx="5372101" cy="5513767"/>
          </a:xfrm>
          <a:custGeom>
            <a:avLst/>
            <a:gdLst>
              <a:gd name="connsiteX0" fmla="*/ 0 w 5372101"/>
              <a:gd name="connsiteY0" fmla="*/ 0 h 5513767"/>
              <a:gd name="connsiteX1" fmla="*/ 5372101 w 5372101"/>
              <a:gd name="connsiteY1" fmla="*/ 0 h 5513767"/>
              <a:gd name="connsiteX2" fmla="*/ 5372101 w 5372101"/>
              <a:gd name="connsiteY2" fmla="*/ 5513767 h 5513767"/>
              <a:gd name="connsiteX3" fmla="*/ 5363126 w 5372101"/>
              <a:gd name="connsiteY3" fmla="*/ 5512835 h 5513767"/>
              <a:gd name="connsiteX4" fmla="*/ 5316714 w 5372101"/>
              <a:gd name="connsiteY4" fmla="*/ 5491247 h 5513767"/>
              <a:gd name="connsiteX5" fmla="*/ 5198331 w 5372101"/>
              <a:gd name="connsiteY5" fmla="*/ 5470092 h 5513767"/>
              <a:gd name="connsiteX6" fmla="*/ 5150428 w 5372101"/>
              <a:gd name="connsiteY6" fmla="*/ 5472506 h 5513767"/>
              <a:gd name="connsiteX7" fmla="*/ 5085506 w 5372101"/>
              <a:gd name="connsiteY7" fmla="*/ 5468851 h 5513767"/>
              <a:gd name="connsiteX8" fmla="*/ 4968663 w 5372101"/>
              <a:gd name="connsiteY8" fmla="*/ 5470487 h 5513767"/>
              <a:gd name="connsiteX9" fmla="*/ 4815623 w 5372101"/>
              <a:gd name="connsiteY9" fmla="*/ 5458622 h 5513767"/>
              <a:gd name="connsiteX10" fmla="*/ 4716679 w 5372101"/>
              <a:gd name="connsiteY10" fmla="*/ 5405365 h 5513767"/>
              <a:gd name="connsiteX11" fmla="*/ 4704891 w 5372101"/>
              <a:gd name="connsiteY11" fmla="*/ 5411529 h 5513767"/>
              <a:gd name="connsiteX12" fmla="*/ 4630496 w 5372101"/>
              <a:gd name="connsiteY12" fmla="*/ 5396532 h 5513767"/>
              <a:gd name="connsiteX13" fmla="*/ 4506964 w 5372101"/>
              <a:gd name="connsiteY13" fmla="*/ 5396685 h 5513767"/>
              <a:gd name="connsiteX14" fmla="*/ 4427135 w 5372101"/>
              <a:gd name="connsiteY14" fmla="*/ 5358585 h 5513767"/>
              <a:gd name="connsiteX15" fmla="*/ 4028338 w 5372101"/>
              <a:gd name="connsiteY15" fmla="*/ 5313494 h 5513767"/>
              <a:gd name="connsiteX16" fmla="*/ 4015367 w 5372101"/>
              <a:gd name="connsiteY16" fmla="*/ 5320766 h 5513767"/>
              <a:gd name="connsiteX17" fmla="*/ 4002837 w 5372101"/>
              <a:gd name="connsiteY17" fmla="*/ 5322294 h 5513767"/>
              <a:gd name="connsiteX18" fmla="*/ 3997650 w 5372101"/>
              <a:gd name="connsiteY18" fmla="*/ 5329513 h 5513767"/>
              <a:gd name="connsiteX19" fmla="*/ 3991991 w 5372101"/>
              <a:gd name="connsiteY19" fmla="*/ 5331908 h 5513767"/>
              <a:gd name="connsiteX20" fmla="*/ 3925210 w 5372101"/>
              <a:gd name="connsiteY20" fmla="*/ 5319395 h 5513767"/>
              <a:gd name="connsiteX21" fmla="*/ 3837014 w 5372101"/>
              <a:gd name="connsiteY21" fmla="*/ 5289023 h 5513767"/>
              <a:gd name="connsiteX22" fmla="*/ 3798765 w 5372101"/>
              <a:gd name="connsiteY22" fmla="*/ 5299431 h 5513767"/>
              <a:gd name="connsiteX23" fmla="*/ 3792144 w 5372101"/>
              <a:gd name="connsiteY23" fmla="*/ 5301616 h 5513767"/>
              <a:gd name="connsiteX24" fmla="*/ 3766249 w 5372101"/>
              <a:gd name="connsiteY24" fmla="*/ 5301869 h 5513767"/>
              <a:gd name="connsiteX25" fmla="*/ 3718651 w 5372101"/>
              <a:gd name="connsiteY25" fmla="*/ 5320541 h 5513767"/>
              <a:gd name="connsiteX26" fmla="*/ 3671207 w 5372101"/>
              <a:gd name="connsiteY26" fmla="*/ 5318046 h 5513767"/>
              <a:gd name="connsiteX27" fmla="*/ 3446863 w 5372101"/>
              <a:gd name="connsiteY27" fmla="*/ 5294348 h 5513767"/>
              <a:gd name="connsiteX28" fmla="*/ 3312000 w 5372101"/>
              <a:gd name="connsiteY28" fmla="*/ 5286923 h 5513767"/>
              <a:gd name="connsiteX29" fmla="*/ 3259756 w 5372101"/>
              <a:gd name="connsiteY29" fmla="*/ 5294712 h 5513767"/>
              <a:gd name="connsiteX30" fmla="*/ 3187481 w 5372101"/>
              <a:gd name="connsiteY30" fmla="*/ 5298457 h 5513767"/>
              <a:gd name="connsiteX31" fmla="*/ 3124115 w 5372101"/>
              <a:gd name="connsiteY31" fmla="*/ 5294626 h 5513767"/>
              <a:gd name="connsiteX32" fmla="*/ 3099907 w 5372101"/>
              <a:gd name="connsiteY32" fmla="*/ 5302443 h 5513767"/>
              <a:gd name="connsiteX33" fmla="*/ 3017494 w 5372101"/>
              <a:gd name="connsiteY33" fmla="*/ 5301439 h 5513767"/>
              <a:gd name="connsiteX34" fmla="*/ 3010848 w 5372101"/>
              <a:gd name="connsiteY34" fmla="*/ 5307225 h 5513767"/>
              <a:gd name="connsiteX35" fmla="*/ 2994286 w 5372101"/>
              <a:gd name="connsiteY35" fmla="*/ 5309060 h 5513767"/>
              <a:gd name="connsiteX36" fmla="*/ 2988160 w 5372101"/>
              <a:gd name="connsiteY36" fmla="*/ 5310041 h 5513767"/>
              <a:gd name="connsiteX37" fmla="*/ 2984260 w 5372101"/>
              <a:gd name="connsiteY37" fmla="*/ 5307528 h 5513767"/>
              <a:gd name="connsiteX38" fmla="*/ 2979127 w 5372101"/>
              <a:gd name="connsiteY38" fmla="*/ 5308389 h 5513767"/>
              <a:gd name="connsiteX39" fmla="*/ 2978660 w 5372101"/>
              <a:gd name="connsiteY39" fmla="*/ 5311563 h 5513767"/>
              <a:gd name="connsiteX40" fmla="*/ 2946326 w 5372101"/>
              <a:gd name="connsiteY40" fmla="*/ 5316745 h 5513767"/>
              <a:gd name="connsiteX41" fmla="*/ 2713134 w 5372101"/>
              <a:gd name="connsiteY41" fmla="*/ 5331381 h 5513767"/>
              <a:gd name="connsiteX42" fmla="*/ 2352072 w 5372101"/>
              <a:gd name="connsiteY42" fmla="*/ 5342761 h 5513767"/>
              <a:gd name="connsiteX43" fmla="*/ 2260922 w 5372101"/>
              <a:gd name="connsiteY43" fmla="*/ 5328122 h 5513767"/>
              <a:gd name="connsiteX44" fmla="*/ 2178497 w 5372101"/>
              <a:gd name="connsiteY44" fmla="*/ 5351065 h 5513767"/>
              <a:gd name="connsiteX45" fmla="*/ 2034408 w 5372101"/>
              <a:gd name="connsiteY45" fmla="*/ 5307958 h 5513767"/>
              <a:gd name="connsiteX46" fmla="*/ 1831505 w 5372101"/>
              <a:gd name="connsiteY46" fmla="*/ 5312691 h 5513767"/>
              <a:gd name="connsiteX47" fmla="*/ 1710387 w 5372101"/>
              <a:gd name="connsiteY47" fmla="*/ 5308705 h 5513767"/>
              <a:gd name="connsiteX48" fmla="*/ 1664816 w 5372101"/>
              <a:gd name="connsiteY48" fmla="*/ 5296479 h 5513767"/>
              <a:gd name="connsiteX49" fmla="*/ 1600883 w 5372101"/>
              <a:gd name="connsiteY49" fmla="*/ 5286607 h 5513767"/>
              <a:gd name="connsiteX50" fmla="*/ 1488397 w 5372101"/>
              <a:gd name="connsiteY50" fmla="*/ 5260898 h 5513767"/>
              <a:gd name="connsiteX51" fmla="*/ 1336670 w 5372101"/>
              <a:gd name="connsiteY51" fmla="*/ 5240770 h 5513767"/>
              <a:gd name="connsiteX52" fmla="*/ 1224297 w 5372101"/>
              <a:gd name="connsiteY52" fmla="*/ 5271845 h 5513767"/>
              <a:gd name="connsiteX53" fmla="*/ 1214830 w 5372101"/>
              <a:gd name="connsiteY53" fmla="*/ 5263450 h 5513767"/>
              <a:gd name="connsiteX54" fmla="*/ 1138181 w 5372101"/>
              <a:gd name="connsiteY54" fmla="*/ 5262590 h 5513767"/>
              <a:gd name="connsiteX55" fmla="*/ 943575 w 5372101"/>
              <a:gd name="connsiteY55" fmla="*/ 5290808 h 5513767"/>
              <a:gd name="connsiteX56" fmla="*/ 529813 w 5372101"/>
              <a:gd name="connsiteY56" fmla="*/ 5218555 h 5513767"/>
              <a:gd name="connsiteX57" fmla="*/ 519546 w 5372101"/>
              <a:gd name="connsiteY57" fmla="*/ 5208845 h 5513767"/>
              <a:gd name="connsiteX58" fmla="*/ 507906 w 5372101"/>
              <a:gd name="connsiteY58" fmla="*/ 5204779 h 5513767"/>
              <a:gd name="connsiteX59" fmla="*/ 505153 w 5372101"/>
              <a:gd name="connsiteY59" fmla="*/ 5196726 h 5513767"/>
              <a:gd name="connsiteX60" fmla="*/ 500429 w 5372101"/>
              <a:gd name="connsiteY60" fmla="*/ 5193241 h 5513767"/>
              <a:gd name="connsiteX61" fmla="*/ 431923 w 5372101"/>
              <a:gd name="connsiteY61" fmla="*/ 5191553 h 5513767"/>
              <a:gd name="connsiteX62" fmla="*/ 337115 w 5372101"/>
              <a:gd name="connsiteY62" fmla="*/ 5202714 h 5513767"/>
              <a:gd name="connsiteX63" fmla="*/ 303383 w 5372101"/>
              <a:gd name="connsiteY63" fmla="*/ 5184750 h 5513767"/>
              <a:gd name="connsiteX64" fmla="*/ 297664 w 5372101"/>
              <a:gd name="connsiteY64" fmla="*/ 5181269 h 5513767"/>
              <a:gd name="connsiteX65" fmla="*/ 272701 w 5372101"/>
              <a:gd name="connsiteY65" fmla="*/ 5175678 h 5513767"/>
              <a:gd name="connsiteX66" fmla="*/ 268242 w 5372101"/>
              <a:gd name="connsiteY66" fmla="*/ 5163678 h 5513767"/>
              <a:gd name="connsiteX67" fmla="*/ 232517 w 5372101"/>
              <a:gd name="connsiteY67" fmla="*/ 5147792 h 5513767"/>
              <a:gd name="connsiteX68" fmla="*/ 185851 w 5372101"/>
              <a:gd name="connsiteY68" fmla="*/ 5140408 h 5513767"/>
              <a:gd name="connsiteX69" fmla="*/ 20337 w 5372101"/>
              <a:gd name="connsiteY69" fmla="*/ 5113040 h 5513767"/>
              <a:gd name="connsiteX70" fmla="*/ 0 w 5372101"/>
              <a:gd name="connsiteY70" fmla="*/ 5112243 h 551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372101" h="5513767">
                <a:moveTo>
                  <a:pt x="0" y="0"/>
                </a:moveTo>
                <a:lnTo>
                  <a:pt x="5372101" y="0"/>
                </a:lnTo>
                <a:lnTo>
                  <a:pt x="5372101" y="5513767"/>
                </a:lnTo>
                <a:lnTo>
                  <a:pt x="5363126" y="5512835"/>
                </a:lnTo>
                <a:cubicBezTo>
                  <a:pt x="5345779" y="5509071"/>
                  <a:pt x="5329767" y="5502649"/>
                  <a:pt x="5316714" y="5491247"/>
                </a:cubicBezTo>
                <a:cubicBezTo>
                  <a:pt x="5295689" y="5478131"/>
                  <a:pt x="5219502" y="5459909"/>
                  <a:pt x="5198331" y="5470092"/>
                </a:cubicBezTo>
                <a:cubicBezTo>
                  <a:pt x="5181052" y="5469102"/>
                  <a:pt x="5165047" y="5459569"/>
                  <a:pt x="5150428" y="5472506"/>
                </a:cubicBezTo>
                <a:cubicBezTo>
                  <a:pt x="5129562" y="5487248"/>
                  <a:pt x="5088050" y="5445894"/>
                  <a:pt x="5085506" y="5468851"/>
                </a:cubicBezTo>
                <a:cubicBezTo>
                  <a:pt x="5055692" y="5440170"/>
                  <a:pt x="5006122" y="5469577"/>
                  <a:pt x="4968663" y="5470487"/>
                </a:cubicBezTo>
                <a:cubicBezTo>
                  <a:pt x="4947085" y="5444049"/>
                  <a:pt x="4889767" y="5472037"/>
                  <a:pt x="4815623" y="5458622"/>
                </a:cubicBezTo>
                <a:cubicBezTo>
                  <a:pt x="4792418" y="5428488"/>
                  <a:pt x="4765548" y="5449887"/>
                  <a:pt x="4716679" y="5405365"/>
                </a:cubicBezTo>
                <a:cubicBezTo>
                  <a:pt x="4713235" y="5407807"/>
                  <a:pt x="4709266" y="5409883"/>
                  <a:pt x="4704891" y="5411529"/>
                </a:cubicBezTo>
                <a:cubicBezTo>
                  <a:pt x="4679473" y="5421092"/>
                  <a:pt x="4646164" y="5414379"/>
                  <a:pt x="4630496" y="5396532"/>
                </a:cubicBezTo>
                <a:cubicBezTo>
                  <a:pt x="4590205" y="5365061"/>
                  <a:pt x="4548419" y="5412094"/>
                  <a:pt x="4506964" y="5396685"/>
                </a:cubicBezTo>
                <a:lnTo>
                  <a:pt x="4427135" y="5358585"/>
                </a:lnTo>
                <a:cubicBezTo>
                  <a:pt x="4319267" y="5308575"/>
                  <a:pt x="4152341" y="5340956"/>
                  <a:pt x="4028338" y="5313494"/>
                </a:cubicBezTo>
                <a:lnTo>
                  <a:pt x="4015367" y="5320766"/>
                </a:lnTo>
                <a:lnTo>
                  <a:pt x="4002837" y="5322294"/>
                </a:lnTo>
                <a:lnTo>
                  <a:pt x="3997650" y="5329513"/>
                </a:lnTo>
                <a:lnTo>
                  <a:pt x="3991991" y="5331908"/>
                </a:lnTo>
                <a:cubicBezTo>
                  <a:pt x="3969659" y="5338581"/>
                  <a:pt x="3978880" y="5316131"/>
                  <a:pt x="3925210" y="5319395"/>
                </a:cubicBezTo>
                <a:cubicBezTo>
                  <a:pt x="3947765" y="5277139"/>
                  <a:pt x="3837331" y="5338342"/>
                  <a:pt x="3837014" y="5289023"/>
                </a:cubicBezTo>
                <a:cubicBezTo>
                  <a:pt x="3824001" y="5291376"/>
                  <a:pt x="3811407" y="5295212"/>
                  <a:pt x="3798765" y="5299431"/>
                </a:cubicBezTo>
                <a:lnTo>
                  <a:pt x="3792144" y="5301616"/>
                </a:lnTo>
                <a:lnTo>
                  <a:pt x="3766249" y="5301869"/>
                </a:lnTo>
                <a:lnTo>
                  <a:pt x="3718651" y="5320541"/>
                </a:lnTo>
                <a:cubicBezTo>
                  <a:pt x="3703968" y="5321892"/>
                  <a:pt x="3688308" y="5321427"/>
                  <a:pt x="3671207" y="5318046"/>
                </a:cubicBezTo>
                <a:cubicBezTo>
                  <a:pt x="3616458" y="5288532"/>
                  <a:pt x="3514048" y="5333307"/>
                  <a:pt x="3446863" y="5294348"/>
                </a:cubicBezTo>
                <a:cubicBezTo>
                  <a:pt x="3420930" y="5283822"/>
                  <a:pt x="3333157" y="5274511"/>
                  <a:pt x="3312000" y="5286923"/>
                </a:cubicBezTo>
                <a:cubicBezTo>
                  <a:pt x="3292759" y="5287903"/>
                  <a:pt x="3273112" y="5280334"/>
                  <a:pt x="3259756" y="5294712"/>
                </a:cubicBezTo>
                <a:cubicBezTo>
                  <a:pt x="3239905" y="5311572"/>
                  <a:pt x="3185410" y="5275588"/>
                  <a:pt x="3187481" y="5298457"/>
                </a:cubicBezTo>
                <a:cubicBezTo>
                  <a:pt x="3168018" y="5286036"/>
                  <a:pt x="3146200" y="5288458"/>
                  <a:pt x="3124115" y="5294626"/>
                </a:cubicBezTo>
                <a:lnTo>
                  <a:pt x="3099907" y="5302443"/>
                </a:lnTo>
                <a:lnTo>
                  <a:pt x="3017494" y="5301439"/>
                </a:lnTo>
                <a:lnTo>
                  <a:pt x="3010848" y="5307225"/>
                </a:lnTo>
                <a:lnTo>
                  <a:pt x="2994286" y="5309060"/>
                </a:lnTo>
                <a:lnTo>
                  <a:pt x="2988160" y="5310041"/>
                </a:lnTo>
                <a:lnTo>
                  <a:pt x="2984260" y="5307528"/>
                </a:lnTo>
                <a:cubicBezTo>
                  <a:pt x="2981957" y="5306419"/>
                  <a:pt x="2980273" y="5306402"/>
                  <a:pt x="2979127" y="5308389"/>
                </a:cubicBezTo>
                <a:cubicBezTo>
                  <a:pt x="2978971" y="5309447"/>
                  <a:pt x="2978816" y="5310505"/>
                  <a:pt x="2978660" y="5311563"/>
                </a:cubicBezTo>
                <a:lnTo>
                  <a:pt x="2946326" y="5316745"/>
                </a:lnTo>
                <a:lnTo>
                  <a:pt x="2713134" y="5331381"/>
                </a:lnTo>
                <a:cubicBezTo>
                  <a:pt x="2610698" y="5372328"/>
                  <a:pt x="2466037" y="5325762"/>
                  <a:pt x="2352072" y="5342761"/>
                </a:cubicBezTo>
                <a:cubicBezTo>
                  <a:pt x="2293501" y="5293708"/>
                  <a:pt x="2324138" y="5338538"/>
                  <a:pt x="2260922" y="5328122"/>
                </a:cubicBezTo>
                <a:cubicBezTo>
                  <a:pt x="2275681" y="5372347"/>
                  <a:pt x="2185007" y="5301703"/>
                  <a:pt x="2178497" y="5351065"/>
                </a:cubicBezTo>
                <a:cubicBezTo>
                  <a:pt x="2133294" y="5337229"/>
                  <a:pt x="2097074" y="5300208"/>
                  <a:pt x="2034408" y="5307958"/>
                </a:cubicBezTo>
                <a:cubicBezTo>
                  <a:pt x="1981894" y="5332879"/>
                  <a:pt x="1896288" y="5279365"/>
                  <a:pt x="1831505" y="5312691"/>
                </a:cubicBezTo>
                <a:cubicBezTo>
                  <a:pt x="1807063" y="5321035"/>
                  <a:pt x="1727674" y="5322925"/>
                  <a:pt x="1710387" y="5308705"/>
                </a:cubicBezTo>
                <a:cubicBezTo>
                  <a:pt x="1693367" y="5306094"/>
                  <a:pt x="1674901" y="5312009"/>
                  <a:pt x="1664816" y="5296479"/>
                </a:cubicBezTo>
                <a:cubicBezTo>
                  <a:pt x="1649255" y="5277912"/>
                  <a:pt x="1596152" y="5309335"/>
                  <a:pt x="1600883" y="5286607"/>
                </a:cubicBezTo>
                <a:cubicBezTo>
                  <a:pt x="1563066" y="5308189"/>
                  <a:pt x="1524339" y="5269513"/>
                  <a:pt x="1488397" y="5260898"/>
                </a:cubicBezTo>
                <a:cubicBezTo>
                  <a:pt x="1459246" y="5282011"/>
                  <a:pt x="1412580" y="5243108"/>
                  <a:pt x="1336670" y="5240770"/>
                </a:cubicBezTo>
                <a:cubicBezTo>
                  <a:pt x="1304792" y="5265122"/>
                  <a:pt x="1285508" y="5238878"/>
                  <a:pt x="1224297" y="5271845"/>
                </a:cubicBezTo>
                <a:cubicBezTo>
                  <a:pt x="1221731" y="5268771"/>
                  <a:pt x="1218543" y="5265944"/>
                  <a:pt x="1214830" y="5263450"/>
                </a:cubicBezTo>
                <a:cubicBezTo>
                  <a:pt x="1193241" y="5248952"/>
                  <a:pt x="1158925" y="5248567"/>
                  <a:pt x="1138181" y="5262590"/>
                </a:cubicBezTo>
                <a:lnTo>
                  <a:pt x="943575" y="5290808"/>
                </a:lnTo>
                <a:cubicBezTo>
                  <a:pt x="823587" y="5316899"/>
                  <a:pt x="658340" y="5217603"/>
                  <a:pt x="529813" y="5218555"/>
                </a:cubicBezTo>
                <a:lnTo>
                  <a:pt x="519546" y="5208845"/>
                </a:lnTo>
                <a:lnTo>
                  <a:pt x="507906" y="5204779"/>
                </a:lnTo>
                <a:lnTo>
                  <a:pt x="505153" y="5196726"/>
                </a:lnTo>
                <a:lnTo>
                  <a:pt x="500429" y="5193241"/>
                </a:lnTo>
                <a:cubicBezTo>
                  <a:pt x="480923" y="5182176"/>
                  <a:pt x="482807" y="5205793"/>
                  <a:pt x="431923" y="5191553"/>
                </a:cubicBezTo>
                <a:cubicBezTo>
                  <a:pt x="440499" y="5237077"/>
                  <a:pt x="352872" y="5155083"/>
                  <a:pt x="337115" y="5202714"/>
                </a:cubicBezTo>
                <a:cubicBezTo>
                  <a:pt x="325265" y="5197752"/>
                  <a:pt x="314288" y="5191441"/>
                  <a:pt x="303383" y="5184750"/>
                </a:cubicBezTo>
                <a:lnTo>
                  <a:pt x="297664" y="5181269"/>
                </a:lnTo>
                <a:lnTo>
                  <a:pt x="272701" y="5175678"/>
                </a:lnTo>
                <a:lnTo>
                  <a:pt x="268242" y="5163678"/>
                </a:lnTo>
                <a:lnTo>
                  <a:pt x="232517" y="5147792"/>
                </a:lnTo>
                <a:cubicBezTo>
                  <a:pt x="218741" y="5143453"/>
                  <a:pt x="203450" y="5140668"/>
                  <a:pt x="185851" y="5140408"/>
                </a:cubicBezTo>
                <a:cubicBezTo>
                  <a:pt x="139207" y="5153337"/>
                  <a:pt x="79723" y="5120316"/>
                  <a:pt x="20337" y="5113040"/>
                </a:cubicBezTo>
                <a:lnTo>
                  <a:pt x="0" y="5112243"/>
                </a:lnTo>
                <a:close/>
              </a:path>
            </a:pathLst>
          </a:custGeom>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1BBD9F6A-FCBD-4CE4-82A5-CF19F7D38321}"/>
              </a:ext>
            </a:extLst>
          </p:cNvPr>
          <p:cNvSpPr>
            <a:spLocks noGrp="1"/>
          </p:cNvSpPr>
          <p:nvPr>
            <p:ph type="title"/>
          </p:nvPr>
        </p:nvSpPr>
        <p:spPr>
          <a:xfrm>
            <a:off x="1037809" y="1071350"/>
            <a:ext cx="4775162" cy="1339382"/>
          </a:xfrm>
        </p:spPr>
        <p:txBody>
          <a:bodyPr>
            <a:normAutofit/>
          </a:bodyPr>
          <a:lstStyle/>
          <a:p>
            <a:pPr algn="ctr"/>
            <a:r>
              <a:rPr lang="en-US" sz="3600" b="1" u="sng">
                <a:latin typeface="Bahnschrift SemiBold Condensed" panose="020B0502040204020203" pitchFamily="34" charset="0"/>
              </a:rPr>
              <a:t>Generating electricity using hydropower energy</a:t>
            </a:r>
            <a:endParaRPr lang="en-IN" sz="3600" u="sng">
              <a:latin typeface="Bahnschrift SemiBold Condensed" panose="020B0502040204020203" pitchFamily="34" charset="0"/>
            </a:endParaRPr>
          </a:p>
        </p:txBody>
      </p:sp>
      <p:sp>
        <p:nvSpPr>
          <p:cNvPr id="20" name="Rectangle 6">
            <a:extLst>
              <a:ext uri="{FF2B5EF4-FFF2-40B4-BE49-F238E27FC236}">
                <a16:creationId xmlns:a16="http://schemas.microsoft.com/office/drawing/2014/main" id="{F0C518C2-0AA4-470C-87B9-9CBF428FBA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64666" y="399531"/>
            <a:ext cx="1707751"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9000B4C-F188-48C4-905F-29A633E7DEBD}"/>
              </a:ext>
            </a:extLst>
          </p:cNvPr>
          <p:cNvSpPr>
            <a:spLocks noGrp="1"/>
          </p:cNvSpPr>
          <p:nvPr>
            <p:ph idx="1"/>
          </p:nvPr>
        </p:nvSpPr>
        <p:spPr>
          <a:xfrm>
            <a:off x="1189319" y="2547257"/>
            <a:ext cx="4458446" cy="3109740"/>
          </a:xfrm>
        </p:spPr>
        <p:txBody>
          <a:bodyPr vert="horz" lIns="91440" tIns="45720" rIns="91440" bIns="45720" rtlCol="0" anchor="ctr">
            <a:normAutofit/>
          </a:bodyPr>
          <a:lstStyle/>
          <a:p>
            <a:pPr marL="0" indent="0">
              <a:spcBef>
                <a:spcPts val="0"/>
              </a:spcBef>
              <a:spcAft>
                <a:spcPts val="600"/>
              </a:spcAft>
              <a:buNone/>
            </a:pPr>
            <a:r>
              <a:rPr lang="en-US" sz="2000" b="1">
                <a:latin typeface="Bahnschrift Condensed" panose="020B0502040204020203" pitchFamily="34" charset="0"/>
                <a:ea typeface="SimSun" panose="02010600030101010101" pitchFamily="2" charset="-122"/>
                <a:cs typeface="Calibri" panose="020F0502020204030204" pitchFamily="34" charset="0"/>
              </a:rPr>
              <a:t>Theme:</a:t>
            </a:r>
            <a:r>
              <a:rPr lang="en-US" sz="2000" b="1">
                <a:latin typeface="Bahnschrift Condensed" panose="020B0502040204020203" pitchFamily="34" charset="0"/>
                <a:cs typeface="Calibri" panose="020F0502020204030204" pitchFamily="34" charset="0"/>
              </a:rPr>
              <a:t> </a:t>
            </a:r>
            <a:r>
              <a:rPr lang="en-US" sz="2000">
                <a:latin typeface="Bahnschrift Condensed" panose="020B0502040204020203" pitchFamily="34" charset="0"/>
                <a:cs typeface="Calibri" panose="020F0502020204030204" pitchFamily="34" charset="0"/>
              </a:rPr>
              <a:t>Exploration of a new source and supply</a:t>
            </a:r>
          </a:p>
          <a:p>
            <a:pPr marL="0" indent="0">
              <a:spcBef>
                <a:spcPts val="0"/>
              </a:spcBef>
              <a:spcAft>
                <a:spcPts val="600"/>
              </a:spcAft>
              <a:buNone/>
            </a:pPr>
            <a:r>
              <a:rPr lang="en-US" sz="2000" b="1">
                <a:latin typeface="Bahnschrift Condensed" panose="020B0502040204020203" pitchFamily="34" charset="0"/>
                <a:cs typeface="Calibri" panose="020F0502020204030204" pitchFamily="34" charset="0"/>
              </a:rPr>
              <a:t>Category: </a:t>
            </a:r>
            <a:r>
              <a:rPr lang="en-US" sz="2000">
                <a:latin typeface="Bahnschrift Condensed" panose="020B0502040204020203" pitchFamily="34" charset="0"/>
                <a:cs typeface="Calibri" panose="020F0502020204030204" pitchFamily="34" charset="0"/>
              </a:rPr>
              <a:t>Renewable and affordable energy</a:t>
            </a:r>
          </a:p>
          <a:p>
            <a:pPr marL="0" indent="0">
              <a:spcBef>
                <a:spcPts val="0"/>
              </a:spcBef>
              <a:spcAft>
                <a:spcPts val="600"/>
              </a:spcAft>
              <a:buNone/>
            </a:pPr>
            <a:r>
              <a:rPr lang="en-US" sz="2000" b="1">
                <a:latin typeface="Bahnschrift Condensed" panose="020B0502040204020203" pitchFamily="34" charset="0"/>
                <a:cs typeface="Calibri" panose="020F0502020204030204" pitchFamily="34" charset="0"/>
              </a:rPr>
              <a:t>Domain Bucket: </a:t>
            </a:r>
            <a:r>
              <a:rPr lang="en-US" sz="2000">
                <a:latin typeface="Bahnschrift Condensed" panose="020B0502040204020203" pitchFamily="34" charset="0"/>
                <a:cs typeface="Calibri" panose="020F0502020204030204" pitchFamily="34" charset="0"/>
              </a:rPr>
              <a:t>Renewable energy</a:t>
            </a:r>
            <a:br>
              <a:rPr lang="en-US" sz="2000" b="1">
                <a:latin typeface="Bahnschrift Condensed" panose="020B0502040204020203" pitchFamily="34" charset="0"/>
                <a:cs typeface="Calibri" panose="020F0502020204030204" pitchFamily="34" charset="0"/>
              </a:rPr>
            </a:br>
            <a:r>
              <a:rPr lang="en-US" sz="2000" b="1">
                <a:latin typeface="Bahnschrift Condensed" panose="020B0502040204020203" pitchFamily="34" charset="0"/>
                <a:cs typeface="Calibri" panose="020F0502020204030204" pitchFamily="34" charset="0"/>
              </a:rPr>
              <a:t>Team Name : </a:t>
            </a:r>
            <a:r>
              <a:rPr lang="en-US" sz="2000">
                <a:latin typeface="Bahnschrift Condensed" panose="020B0502040204020203" pitchFamily="34" charset="0"/>
                <a:cs typeface="Calibri" panose="020F0502020204030204" pitchFamily="34" charset="0"/>
              </a:rPr>
              <a:t>Hydro energy powerplant</a:t>
            </a:r>
          </a:p>
          <a:p>
            <a:pPr marL="0" indent="0">
              <a:spcBef>
                <a:spcPts val="0"/>
              </a:spcBef>
              <a:spcAft>
                <a:spcPts val="600"/>
              </a:spcAft>
              <a:buNone/>
            </a:pPr>
            <a:r>
              <a:rPr lang="en-US" sz="2000" b="1">
                <a:latin typeface="Bahnschrift Condensed" panose="020B0502040204020203" pitchFamily="34" charset="0"/>
                <a:cs typeface="Calibri" panose="020F0502020204030204" pitchFamily="34" charset="0"/>
              </a:rPr>
              <a:t>Team Leader Name : </a:t>
            </a:r>
            <a:r>
              <a:rPr lang="en-US" sz="2000">
                <a:latin typeface="Bahnschrift Condensed" panose="020B0502040204020203" pitchFamily="34" charset="0"/>
                <a:cs typeface="Calibri" panose="020F0502020204030204" pitchFamily="34" charset="0"/>
              </a:rPr>
              <a:t>Kasheena Mulla</a:t>
            </a:r>
          </a:p>
          <a:p>
            <a:pPr marL="0" indent="0">
              <a:spcBef>
                <a:spcPts val="0"/>
              </a:spcBef>
              <a:spcAft>
                <a:spcPts val="600"/>
              </a:spcAft>
              <a:buNone/>
            </a:pPr>
            <a:r>
              <a:rPr lang="en-US" sz="2000" b="1">
                <a:latin typeface="Bahnschrift Condensed" panose="020B0502040204020203" pitchFamily="34" charset="0"/>
                <a:cs typeface="Calibri" panose="020F0502020204030204" pitchFamily="34" charset="0"/>
              </a:rPr>
              <a:t>Institute/Department: </a:t>
            </a:r>
            <a:r>
              <a:rPr lang="en-US" sz="2000">
                <a:latin typeface="Bahnschrift Condensed" panose="020B0502040204020203" pitchFamily="34" charset="0"/>
                <a:cs typeface="Calibri" panose="020F0502020204030204" pitchFamily="34" charset="0"/>
              </a:rPr>
              <a:t>MIT ADT, Pune (SOE)</a:t>
            </a:r>
          </a:p>
          <a:p>
            <a:pPr marL="0" indent="0">
              <a:spcBef>
                <a:spcPts val="0"/>
              </a:spcBef>
              <a:spcAft>
                <a:spcPts val="600"/>
              </a:spcAft>
              <a:buNone/>
            </a:pPr>
            <a:r>
              <a:rPr lang="en-US" sz="2000" b="1">
                <a:latin typeface="Bahnschrift Condensed" panose="020B0502040204020203" pitchFamily="34" charset="0"/>
                <a:cs typeface="Calibri" panose="020F0502020204030204" pitchFamily="34" charset="0"/>
              </a:rPr>
              <a:t>Division: </a:t>
            </a:r>
            <a:r>
              <a:rPr lang="en-US" sz="2000">
                <a:latin typeface="Bahnschrift Condensed" panose="020B0502040204020203" pitchFamily="34" charset="0"/>
                <a:cs typeface="Calibri" panose="020F0502020204030204" pitchFamily="34" charset="0"/>
              </a:rPr>
              <a:t>CSE B</a:t>
            </a:r>
            <a:endParaRPr lang="en-IN" sz="2000">
              <a:latin typeface="Bahnschrift Condensed" panose="020B0502040204020203" pitchFamily="34" charset="0"/>
              <a:cs typeface="Calibri" panose="020F0502020204030204" pitchFamily="34" charset="0"/>
            </a:endParaRPr>
          </a:p>
        </p:txBody>
      </p:sp>
    </p:spTree>
    <p:extLst>
      <p:ext uri="{BB962C8B-B14F-4D97-AF65-F5344CB8AC3E}">
        <p14:creationId xmlns:p14="http://schemas.microsoft.com/office/powerpoint/2010/main" val="3053809183"/>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5B0AD8C2-CA64-45DC-B5E0-FA242F7B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CD8AD1-54F7-44F0-A789-22B145285B4A}"/>
              </a:ext>
            </a:extLst>
          </p:cNvPr>
          <p:cNvSpPr>
            <a:spLocks noGrp="1"/>
          </p:cNvSpPr>
          <p:nvPr>
            <p:ph type="title"/>
          </p:nvPr>
        </p:nvSpPr>
        <p:spPr>
          <a:xfrm rot="16200000">
            <a:off x="308091" y="2051887"/>
            <a:ext cx="5667529" cy="2983124"/>
          </a:xfrm>
        </p:spPr>
        <p:txBody>
          <a:bodyPr vert="horz" lIns="91440" tIns="45720" rIns="91440" bIns="45720" rtlCol="0" anchor="b">
            <a:normAutofit/>
          </a:bodyPr>
          <a:lstStyle/>
          <a:p>
            <a:r>
              <a:rPr lang="en-US" sz="8000" b="1" u="sng" kern="1200" dirty="0">
                <a:solidFill>
                  <a:schemeClr val="tx1">
                    <a:lumMod val="85000"/>
                    <a:lumOff val="15000"/>
                  </a:schemeClr>
                </a:solidFill>
                <a:latin typeface="+mj-lt"/>
                <a:ea typeface="+mj-ea"/>
                <a:cs typeface="+mj-cs"/>
              </a:rPr>
              <a:t>PROBLEM STATEMENT</a:t>
            </a:r>
          </a:p>
        </p:txBody>
      </p:sp>
      <p:sp>
        <p:nvSpPr>
          <p:cNvPr id="27" name="Oval 26">
            <a:extLst>
              <a:ext uri="{FF2B5EF4-FFF2-40B4-BE49-F238E27FC236}">
                <a16:creationId xmlns:a16="http://schemas.microsoft.com/office/drawing/2014/main" id="{4DE0FBC4-76C2-4FA1-A14B-AF5A773FF0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36775" y="3360568"/>
            <a:ext cx="365760" cy="365760"/>
          </a:xfrm>
          <a:prstGeom prst="ellipse">
            <a:avLst/>
          </a:prstGeom>
          <a:solidFill>
            <a:schemeClr val="accent6">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921838FE-7D65-41EB-8BD1-5B6A2A6134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80478" y="609803"/>
            <a:ext cx="2922895" cy="5638394"/>
          </a:xfrm>
          <a:custGeom>
            <a:avLst/>
            <a:gdLst>
              <a:gd name="connsiteX0" fmla="*/ 1436137 w 1488962"/>
              <a:gd name="connsiteY0" fmla="*/ 0 h 2872274"/>
              <a:gd name="connsiteX1" fmla="*/ 1488962 w 1488962"/>
              <a:gd name="connsiteY1" fmla="*/ 2668 h 2872274"/>
              <a:gd name="connsiteX2" fmla="*/ 1488962 w 1488962"/>
              <a:gd name="connsiteY2" fmla="*/ 2869607 h 2872274"/>
              <a:gd name="connsiteX3" fmla="*/ 1436137 w 1488962"/>
              <a:gd name="connsiteY3" fmla="*/ 2872274 h 2872274"/>
              <a:gd name="connsiteX4" fmla="*/ 0 w 1488962"/>
              <a:gd name="connsiteY4" fmla="*/ 1436137 h 2872274"/>
              <a:gd name="connsiteX5" fmla="*/ 1436137 w 1488962"/>
              <a:gd name="connsiteY5" fmla="*/ 0 h 287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8962" h="2872274">
                <a:moveTo>
                  <a:pt x="1436137" y="0"/>
                </a:moveTo>
                <a:lnTo>
                  <a:pt x="1488962" y="2668"/>
                </a:lnTo>
                <a:lnTo>
                  <a:pt x="1488962" y="2869607"/>
                </a:lnTo>
                <a:lnTo>
                  <a:pt x="1436137" y="2872274"/>
                </a:lnTo>
                <a:cubicBezTo>
                  <a:pt x="642980" y="2872274"/>
                  <a:pt x="0" y="2229294"/>
                  <a:pt x="0" y="1436137"/>
                </a:cubicBezTo>
                <a:cubicBezTo>
                  <a:pt x="0" y="642980"/>
                  <a:pt x="642980" y="0"/>
                  <a:pt x="1436137" y="0"/>
                </a:cubicBezTo>
                <a:close/>
              </a:path>
            </a:pathLst>
          </a:cu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DB869EB0-413C-4E6B-A588-51623CBC293C}"/>
              </a:ext>
            </a:extLst>
          </p:cNvPr>
          <p:cNvSpPr>
            <a:spLocks noGrp="1"/>
          </p:cNvSpPr>
          <p:nvPr>
            <p:ph idx="1"/>
          </p:nvPr>
        </p:nvSpPr>
        <p:spPr>
          <a:xfrm>
            <a:off x="5409789" y="709684"/>
            <a:ext cx="5467477" cy="5667529"/>
          </a:xfrm>
        </p:spPr>
        <p:txBody>
          <a:bodyPr vert="horz" lIns="91440" tIns="45720" rIns="91440" bIns="45720" rtlCol="0" anchor="ctr">
            <a:normAutofit/>
          </a:bodyPr>
          <a:lstStyle/>
          <a:p>
            <a:r>
              <a:rPr lang="en-US" sz="1800" b="0" i="0" dirty="0">
                <a:solidFill>
                  <a:schemeClr val="tx1">
                    <a:lumMod val="85000"/>
                    <a:lumOff val="15000"/>
                  </a:schemeClr>
                </a:solidFill>
                <a:effectLst/>
              </a:rPr>
              <a:t>Yet according to the International Energy Agency, nearly 240 million Indians lacked </a:t>
            </a:r>
            <a:r>
              <a:rPr lang="en-US" sz="1800" i="0" dirty="0">
                <a:solidFill>
                  <a:schemeClr val="tx1">
                    <a:lumMod val="85000"/>
                    <a:lumOff val="15000"/>
                  </a:schemeClr>
                </a:solidFill>
                <a:effectLst/>
              </a:rPr>
              <a:t>lack</a:t>
            </a:r>
            <a:r>
              <a:rPr lang="en-US" sz="1800" b="0" i="0" dirty="0">
                <a:solidFill>
                  <a:schemeClr val="tx1">
                    <a:lumMod val="85000"/>
                    <a:lumOff val="15000"/>
                  </a:schemeClr>
                </a:solidFill>
                <a:effectLst/>
              </a:rPr>
              <a:t> access to </a:t>
            </a:r>
            <a:r>
              <a:rPr lang="en-US" sz="1800" i="0" dirty="0">
                <a:solidFill>
                  <a:schemeClr val="tx1">
                    <a:lumMod val="85000"/>
                    <a:lumOff val="15000"/>
                  </a:schemeClr>
                </a:solidFill>
                <a:effectLst/>
              </a:rPr>
              <a:t>electricity</a:t>
            </a:r>
            <a:r>
              <a:rPr lang="en-US" sz="1800" b="0" i="0" dirty="0">
                <a:solidFill>
                  <a:schemeClr val="tx1">
                    <a:lumMod val="85000"/>
                    <a:lumOff val="15000"/>
                  </a:schemeClr>
                </a:solidFill>
                <a:effectLst/>
              </a:rPr>
              <a:t> in 2017. One out of every five people around the world without access to power lives in </a:t>
            </a:r>
            <a:r>
              <a:rPr lang="en-US" sz="1800" dirty="0">
                <a:solidFill>
                  <a:schemeClr val="tx1">
                    <a:lumMod val="85000"/>
                    <a:lumOff val="15000"/>
                  </a:schemeClr>
                </a:solidFill>
              </a:rPr>
              <a:t>India</a:t>
            </a:r>
            <a:r>
              <a:rPr lang="en-US" sz="1800" b="1" dirty="0">
                <a:solidFill>
                  <a:schemeClr val="tx1">
                    <a:lumMod val="85000"/>
                    <a:lumOff val="15000"/>
                  </a:schemeClr>
                </a:solidFill>
              </a:rPr>
              <a:t>.</a:t>
            </a:r>
            <a:endParaRPr lang="en-US" sz="1800" b="0" i="0" dirty="0">
              <a:solidFill>
                <a:schemeClr val="tx1">
                  <a:lumMod val="85000"/>
                  <a:lumOff val="15000"/>
                </a:schemeClr>
              </a:solidFill>
              <a:effectLst/>
            </a:endParaRPr>
          </a:p>
          <a:p>
            <a:r>
              <a:rPr lang="en-US" sz="1800" b="0" i="0" dirty="0">
                <a:solidFill>
                  <a:schemeClr val="tx1">
                    <a:lumMod val="85000"/>
                    <a:lumOff val="15000"/>
                  </a:schemeClr>
                </a:solidFill>
                <a:effectLst/>
              </a:rPr>
              <a:t>According to the 2018 Global Competitiveness Report, India ranks at 80th position among 137 economies in the reliability of its electricity supply, the report added.</a:t>
            </a:r>
            <a:endParaRPr lang="en-US" sz="1800" dirty="0">
              <a:solidFill>
                <a:schemeClr val="tx1">
                  <a:lumMod val="85000"/>
                  <a:lumOff val="15000"/>
                </a:schemeClr>
              </a:solidFill>
            </a:endParaRPr>
          </a:p>
        </p:txBody>
      </p:sp>
    </p:spTree>
    <p:extLst>
      <p:ext uri="{BB962C8B-B14F-4D97-AF65-F5344CB8AC3E}">
        <p14:creationId xmlns:p14="http://schemas.microsoft.com/office/powerpoint/2010/main" val="844570716"/>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19B50CE4-2957-4107-A03B-0C316BDA91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icture containing grass, outdoor, water, nature&#10;&#10;Description automatically generated">
            <a:extLst>
              <a:ext uri="{FF2B5EF4-FFF2-40B4-BE49-F238E27FC236}">
                <a16:creationId xmlns:a16="http://schemas.microsoft.com/office/drawing/2014/main" id="{5FBDFB9C-DB25-4F88-9BBA-E287EAFABC4A}"/>
              </a:ext>
            </a:extLst>
          </p:cNvPr>
          <p:cNvPicPr>
            <a:picLocks noChangeAspect="1"/>
          </p:cNvPicPr>
          <p:nvPr/>
        </p:nvPicPr>
        <p:blipFill rotWithShape="1">
          <a:blip r:embed="rId2">
            <a:duotone>
              <a:prstClr val="black"/>
              <a:prstClr val="white"/>
            </a:duotone>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15393" r="-1" b="-1"/>
          <a:stretch/>
        </p:blipFill>
        <p:spPr>
          <a:xfrm>
            <a:off x="20" y="10"/>
            <a:ext cx="12188932" cy="6857990"/>
          </a:xfrm>
          <a:prstGeom prst="rect">
            <a:avLst/>
          </a:prstGeom>
        </p:spPr>
      </p:pic>
      <p:sp>
        <p:nvSpPr>
          <p:cNvPr id="25" name="Freeform: Shape 24">
            <a:extLst>
              <a:ext uri="{FF2B5EF4-FFF2-40B4-BE49-F238E27FC236}">
                <a16:creationId xmlns:a16="http://schemas.microsoft.com/office/drawing/2014/main" id="{CB249F6D-244F-494A-98B9-5CC7413C4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65520" y="566232"/>
            <a:ext cx="5492493" cy="5492493"/>
          </a:xfrm>
          <a:custGeom>
            <a:avLst/>
            <a:gdLst>
              <a:gd name="connsiteX0" fmla="*/ 2746247 w 5492493"/>
              <a:gd name="connsiteY0" fmla="*/ 0 h 5492493"/>
              <a:gd name="connsiteX1" fmla="*/ 5492493 w 5492493"/>
              <a:gd name="connsiteY1" fmla="*/ 2746247 h 5492493"/>
              <a:gd name="connsiteX2" fmla="*/ 2746247 w 5492493"/>
              <a:gd name="connsiteY2" fmla="*/ 5492493 h 5492493"/>
              <a:gd name="connsiteX3" fmla="*/ 0 w 5492493"/>
              <a:gd name="connsiteY3" fmla="*/ 2746247 h 5492493"/>
              <a:gd name="connsiteX4" fmla="*/ 2746247 w 5492493"/>
              <a:gd name="connsiteY4" fmla="*/ 0 h 5492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2493" h="5492493">
                <a:moveTo>
                  <a:pt x="2746247" y="0"/>
                </a:moveTo>
                <a:cubicBezTo>
                  <a:pt x="4262957" y="0"/>
                  <a:pt x="5492493" y="1229536"/>
                  <a:pt x="5492493" y="2746247"/>
                </a:cubicBezTo>
                <a:cubicBezTo>
                  <a:pt x="5492493" y="4262957"/>
                  <a:pt x="4262957" y="5492493"/>
                  <a:pt x="2746247" y="5492493"/>
                </a:cubicBezTo>
                <a:cubicBezTo>
                  <a:pt x="1229536" y="5492493"/>
                  <a:pt x="0" y="4262957"/>
                  <a:pt x="0" y="2746247"/>
                </a:cubicBezTo>
                <a:cubicBezTo>
                  <a:pt x="0" y="1229536"/>
                  <a:pt x="1229536" y="0"/>
                  <a:pt x="2746247" y="0"/>
                </a:cubicBezTo>
                <a:close/>
              </a:path>
            </a:pathLst>
          </a:cu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A907381-FB1E-4895-A082-C7076D99ED4D}"/>
              </a:ext>
            </a:extLst>
          </p:cNvPr>
          <p:cNvSpPr>
            <a:spLocks noGrp="1"/>
          </p:cNvSpPr>
          <p:nvPr>
            <p:ph type="title"/>
          </p:nvPr>
        </p:nvSpPr>
        <p:spPr>
          <a:xfrm>
            <a:off x="6928076" y="1191160"/>
            <a:ext cx="4166296" cy="1619145"/>
          </a:xfrm>
        </p:spPr>
        <p:txBody>
          <a:bodyPr vert="horz" lIns="91440" tIns="45720" rIns="91440" bIns="45720" rtlCol="0" anchor="b">
            <a:normAutofit/>
          </a:bodyPr>
          <a:lstStyle/>
          <a:p>
            <a:r>
              <a:rPr lang="en-US" sz="4400" b="1" u="sng"/>
              <a:t>SOLUTION TO THE PROBLEM</a:t>
            </a:r>
          </a:p>
        </p:txBody>
      </p:sp>
      <p:sp>
        <p:nvSpPr>
          <p:cNvPr id="27" name="Oval 26">
            <a:extLst>
              <a:ext uri="{FF2B5EF4-FFF2-40B4-BE49-F238E27FC236}">
                <a16:creationId xmlns:a16="http://schemas.microsoft.com/office/drawing/2014/main" id="{506C536E-6ECA-4211-AF8C-A2671C484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76338" y="5283870"/>
            <a:ext cx="435428" cy="435428"/>
          </a:xfrm>
          <a:prstGeom prst="ellipse">
            <a:avLst/>
          </a:prstGeom>
          <a:solidFill>
            <a:schemeClr val="tx1">
              <a:lumMod val="65000"/>
              <a:lumOff val="3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AEAA70EA-2201-4F5D-AF08-58CFF851CC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961353" y="3415315"/>
            <a:ext cx="2311806" cy="2303982"/>
          </a:xfrm>
          <a:custGeom>
            <a:avLst/>
            <a:gdLst>
              <a:gd name="connsiteX0" fmla="*/ 0 w 3108399"/>
              <a:gd name="connsiteY0" fmla="*/ 0 h 3097879"/>
              <a:gd name="connsiteX1" fmla="*/ 159985 w 3108399"/>
              <a:gd name="connsiteY1" fmla="*/ 4045 h 3097879"/>
              <a:gd name="connsiteX2" fmla="*/ 3092907 w 3108399"/>
              <a:gd name="connsiteY2" fmla="*/ 2791087 h 3097879"/>
              <a:gd name="connsiteX3" fmla="*/ 3108399 w 3108399"/>
              <a:gd name="connsiteY3" fmla="*/ 3097879 h 3097879"/>
              <a:gd name="connsiteX4" fmla="*/ 2470733 w 3108399"/>
              <a:gd name="connsiteY4" fmla="*/ 3097879 h 3097879"/>
              <a:gd name="connsiteX5" fmla="*/ 2458534 w 3108399"/>
              <a:gd name="connsiteY5" fmla="*/ 2856285 h 3097879"/>
              <a:gd name="connsiteX6" fmla="*/ 252674 w 3108399"/>
              <a:gd name="connsiteY6" fmla="*/ 650424 h 3097879"/>
              <a:gd name="connsiteX7" fmla="*/ 0 w 3108399"/>
              <a:gd name="connsiteY7" fmla="*/ 637665 h 309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08399" h="3097879">
                <a:moveTo>
                  <a:pt x="0" y="0"/>
                </a:moveTo>
                <a:lnTo>
                  <a:pt x="159985" y="4045"/>
                </a:lnTo>
                <a:cubicBezTo>
                  <a:pt x="1696687" y="81941"/>
                  <a:pt x="2939004" y="1275632"/>
                  <a:pt x="3092907" y="2791087"/>
                </a:cubicBezTo>
                <a:lnTo>
                  <a:pt x="3108399" y="3097879"/>
                </a:lnTo>
                <a:lnTo>
                  <a:pt x="2470733" y="3097879"/>
                </a:lnTo>
                <a:lnTo>
                  <a:pt x="2458534" y="2856285"/>
                </a:lnTo>
                <a:cubicBezTo>
                  <a:pt x="2340416" y="1693197"/>
                  <a:pt x="1415762" y="768542"/>
                  <a:pt x="252674" y="650424"/>
                </a:cubicBezTo>
                <a:lnTo>
                  <a:pt x="0" y="637665"/>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AA5E5EE1-BE78-4E10-86EF-8C104C9C42FE}"/>
              </a:ext>
            </a:extLst>
          </p:cNvPr>
          <p:cNvSpPr>
            <a:spLocks noGrp="1"/>
          </p:cNvSpPr>
          <p:nvPr>
            <p:ph idx="1"/>
          </p:nvPr>
        </p:nvSpPr>
        <p:spPr>
          <a:xfrm>
            <a:off x="6739590" y="2901287"/>
            <a:ext cx="3718354" cy="2140909"/>
          </a:xfrm>
        </p:spPr>
        <p:txBody>
          <a:bodyPr vert="horz" lIns="91440" tIns="45720" rIns="91440" bIns="45720" rtlCol="0">
            <a:normAutofit/>
          </a:bodyPr>
          <a:lstStyle/>
          <a:p>
            <a:pPr marL="0"/>
            <a:r>
              <a:rPr lang="en-US" sz="1700" b="0" i="0">
                <a:effectLst/>
              </a:rPr>
              <a:t>Hydroelectricity, or hydroelectric power, is electricity produced from running water. </a:t>
            </a:r>
          </a:p>
          <a:p>
            <a:pPr marL="0"/>
            <a:r>
              <a:rPr lang="en-US" sz="1700" b="0" i="0">
                <a:effectLst/>
              </a:rPr>
              <a:t>In 2015, hydropower generated 16.6% of the world's total electricity and 70% of all renewable electricity and was expected to increase by about 3.1% each year for the next 25 years.</a:t>
            </a:r>
            <a:endParaRPr lang="en-US" sz="1700"/>
          </a:p>
          <a:p>
            <a:pPr marL="0"/>
            <a:endParaRPr lang="en-US" sz="1700"/>
          </a:p>
        </p:txBody>
      </p:sp>
    </p:spTree>
    <p:extLst>
      <p:ext uri="{BB962C8B-B14F-4D97-AF65-F5344CB8AC3E}">
        <p14:creationId xmlns:p14="http://schemas.microsoft.com/office/powerpoint/2010/main" val="2826218622"/>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490BF6BD-D96F-4289-8286-CFF7931FEEC7}"/>
              </a:ext>
            </a:extLst>
          </p:cNvPr>
          <p:cNvSpPr txBox="1"/>
          <p:nvPr/>
        </p:nvSpPr>
        <p:spPr>
          <a:xfrm>
            <a:off x="546351" y="433545"/>
            <a:ext cx="11139854" cy="930447"/>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200">
                <a:solidFill>
                  <a:srgbClr val="FFFFFF"/>
                </a:solidFill>
                <a:latin typeface="+mj-lt"/>
                <a:ea typeface="+mj-ea"/>
                <a:cs typeface="+mj-cs"/>
              </a:rPr>
              <a:t>HYDROPOWER VS OTHER RENEWABLE ENERGY </a:t>
            </a:r>
            <a:endParaRPr lang="en-US" sz="4200" dirty="0">
              <a:solidFill>
                <a:srgbClr val="FFFFFF"/>
              </a:solidFill>
              <a:latin typeface="+mj-lt"/>
              <a:ea typeface="+mj-ea"/>
              <a:cs typeface="+mj-cs"/>
            </a:endParaRPr>
          </a:p>
        </p:txBody>
      </p:sp>
      <p:cxnSp>
        <p:nvCxnSpPr>
          <p:cNvPr id="26" name="Straight Connector 25">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3" name="Picture 2" descr="Chart, line chart&#10;&#10;Description automatically generated">
            <a:extLst>
              <a:ext uri="{FF2B5EF4-FFF2-40B4-BE49-F238E27FC236}">
                <a16:creationId xmlns:a16="http://schemas.microsoft.com/office/drawing/2014/main" id="{FD390D9F-4873-4F37-BD01-214838D34D3D}"/>
              </a:ext>
            </a:extLst>
          </p:cNvPr>
          <p:cNvPicPr>
            <a:picLocks noChangeAspect="1"/>
          </p:cNvPicPr>
          <p:nvPr/>
        </p:nvPicPr>
        <p:blipFill>
          <a:blip r:embed="rId2"/>
          <a:stretch>
            <a:fillRect/>
          </a:stretch>
        </p:blipFill>
        <p:spPr>
          <a:xfrm>
            <a:off x="420821" y="2426818"/>
            <a:ext cx="5277408" cy="3997637"/>
          </a:xfrm>
          <a:prstGeom prst="rect">
            <a:avLst/>
          </a:prstGeom>
        </p:spPr>
      </p:pic>
      <p:cxnSp>
        <p:nvCxnSpPr>
          <p:cNvPr id="28" name="Straight Connector 27">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2" name="Picture 1" descr="Shape&#10;&#10;Description automatically generated with medium confidence">
            <a:extLst>
              <a:ext uri="{FF2B5EF4-FFF2-40B4-BE49-F238E27FC236}">
                <a16:creationId xmlns:a16="http://schemas.microsoft.com/office/drawing/2014/main" id="{7290439A-C0DB-4D61-8ACF-9F9F59C6F166}"/>
              </a:ext>
            </a:extLst>
          </p:cNvPr>
          <p:cNvPicPr>
            <a:picLocks noChangeAspect="1"/>
          </p:cNvPicPr>
          <p:nvPr/>
        </p:nvPicPr>
        <p:blipFill>
          <a:blip r:embed="rId3"/>
          <a:stretch>
            <a:fillRect/>
          </a:stretch>
        </p:blipFill>
        <p:spPr>
          <a:xfrm>
            <a:off x="6445073" y="3371713"/>
            <a:ext cx="5455917" cy="2107846"/>
          </a:xfrm>
          <a:prstGeom prst="rect">
            <a:avLst/>
          </a:prstGeom>
        </p:spPr>
      </p:pic>
    </p:spTree>
    <p:extLst>
      <p:ext uri="{BB962C8B-B14F-4D97-AF65-F5344CB8AC3E}">
        <p14:creationId xmlns:p14="http://schemas.microsoft.com/office/powerpoint/2010/main" val="20496957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CCB1F-1F9C-4B03-81CA-02ED6FF49597}"/>
              </a:ext>
            </a:extLst>
          </p:cNvPr>
          <p:cNvSpPr>
            <a:spLocks noGrp="1"/>
          </p:cNvSpPr>
          <p:nvPr>
            <p:ph type="title"/>
          </p:nvPr>
        </p:nvSpPr>
        <p:spPr>
          <a:xfrm>
            <a:off x="395287" y="346075"/>
            <a:ext cx="11401425" cy="1335088"/>
          </a:xfrm>
          <a:solidFill>
            <a:schemeClr val="bg1">
              <a:lumMod val="50000"/>
            </a:schemeClr>
          </a:solidFill>
        </p:spPr>
        <p:style>
          <a:lnRef idx="2">
            <a:schemeClr val="dk1">
              <a:shade val="50000"/>
            </a:schemeClr>
          </a:lnRef>
          <a:fillRef idx="1">
            <a:schemeClr val="dk1"/>
          </a:fillRef>
          <a:effectRef idx="0">
            <a:schemeClr val="dk1"/>
          </a:effectRef>
          <a:fontRef idx="minor">
            <a:schemeClr val="lt1"/>
          </a:fontRef>
        </p:style>
        <p:txBody>
          <a:bodyPr vert="horz" lIns="91440" tIns="45720" rIns="91440" bIns="45720" rtlCol="0" anchor="t">
            <a:normAutofit/>
          </a:bodyPr>
          <a:lstStyle/>
          <a:p>
            <a:pPr algn="ctr"/>
            <a:r>
              <a:rPr lang="en-US" sz="4000" b="1" dirty="0"/>
              <a:t>ADVANTAGES AND DISADVANTAGES OF  HYDROPOWER</a:t>
            </a:r>
            <a:endParaRPr lang="en-US" sz="4000" b="1" kern="1200" dirty="0">
              <a:latin typeface="+mj-lt"/>
              <a:cs typeface="Calibri Light"/>
            </a:endParaRPr>
          </a:p>
        </p:txBody>
      </p:sp>
      <p:sp>
        <p:nvSpPr>
          <p:cNvPr id="13" name="Text Placeholder 12">
            <a:extLst>
              <a:ext uri="{FF2B5EF4-FFF2-40B4-BE49-F238E27FC236}">
                <a16:creationId xmlns:a16="http://schemas.microsoft.com/office/drawing/2014/main" id="{BAC0306C-1FD8-41A6-8BA0-4DB0945F6BCD}"/>
              </a:ext>
            </a:extLst>
          </p:cNvPr>
          <p:cNvSpPr>
            <a:spLocks noGrp="1"/>
          </p:cNvSpPr>
          <p:nvPr>
            <p:ph type="body" idx="1"/>
          </p:nvPr>
        </p:nvSpPr>
        <p:spPr>
          <a:noFill/>
          <a:ln>
            <a:noFill/>
          </a:ln>
        </p:spPr>
        <p:style>
          <a:lnRef idx="0">
            <a:scrgbClr r="0" g="0" b="0"/>
          </a:lnRef>
          <a:fillRef idx="0">
            <a:scrgbClr r="0" g="0" b="0"/>
          </a:fillRef>
          <a:effectRef idx="0">
            <a:scrgbClr r="0" g="0" b="0"/>
          </a:effectRef>
          <a:fontRef idx="minor">
            <a:schemeClr val="dk1"/>
          </a:fontRef>
        </p:style>
        <p:txBody>
          <a:bodyPr/>
          <a:lstStyle/>
          <a:p>
            <a:r>
              <a:rPr lang="en-US" dirty="0">
                <a:highlight>
                  <a:srgbClr val="008000"/>
                </a:highlight>
                <a:cs typeface="Calibri"/>
              </a:rPr>
              <a:t>ADVANTAGE</a:t>
            </a:r>
            <a:endParaRPr lang="en-US" dirty="0">
              <a:highlight>
                <a:srgbClr val="008000"/>
              </a:highlight>
            </a:endParaRPr>
          </a:p>
        </p:txBody>
      </p:sp>
      <p:sp>
        <p:nvSpPr>
          <p:cNvPr id="11" name="Content Placeholder 10">
            <a:extLst>
              <a:ext uri="{FF2B5EF4-FFF2-40B4-BE49-F238E27FC236}">
                <a16:creationId xmlns:a16="http://schemas.microsoft.com/office/drawing/2014/main" id="{E4BF245C-7C54-495A-AFE5-3851044BC291}"/>
              </a:ext>
            </a:extLst>
          </p:cNvPr>
          <p:cNvSpPr>
            <a:spLocks noGrp="1"/>
          </p:cNvSpPr>
          <p:nvPr>
            <p:ph sz="half" idx="2"/>
          </p:nvPr>
        </p:nvSpPr>
        <p:spPr/>
        <p:txBody>
          <a:bodyPr vert="horz" lIns="91440" tIns="45720" rIns="91440" bIns="45720" rtlCol="0" anchor="t">
            <a:normAutofit fontScale="92500" lnSpcReduction="20000"/>
          </a:bodyPr>
          <a:lstStyle/>
          <a:p>
            <a:r>
              <a:rPr lang="en-US" dirty="0"/>
              <a:t>Renewable</a:t>
            </a:r>
            <a:endParaRPr lang="en-US" sz="2000" dirty="0">
              <a:cs typeface="Calibri"/>
            </a:endParaRPr>
          </a:p>
          <a:p>
            <a:r>
              <a:rPr lang="en-US" dirty="0"/>
              <a:t>Emission Free</a:t>
            </a:r>
            <a:endParaRPr lang="en-US" dirty="0">
              <a:cs typeface="Calibri"/>
            </a:endParaRPr>
          </a:p>
          <a:p>
            <a:r>
              <a:rPr lang="en-US" dirty="0"/>
              <a:t> Reliable</a:t>
            </a:r>
            <a:endParaRPr lang="en-US" dirty="0">
              <a:cs typeface="Calibri" panose="020F0502020204030204"/>
            </a:endParaRPr>
          </a:p>
          <a:p>
            <a:r>
              <a:rPr lang="en-US" dirty="0"/>
              <a:t> Adjustable</a:t>
            </a:r>
            <a:endParaRPr lang="en-US" dirty="0">
              <a:cs typeface="Calibri"/>
            </a:endParaRPr>
          </a:p>
          <a:p>
            <a:r>
              <a:rPr lang="en-US" dirty="0"/>
              <a:t>Create Lakes</a:t>
            </a:r>
            <a:endParaRPr lang="en-US" dirty="0">
              <a:cs typeface="Calibri"/>
            </a:endParaRPr>
          </a:p>
          <a:p>
            <a:r>
              <a:rPr lang="en-US" dirty="0"/>
              <a:t>Faster Developed Land</a:t>
            </a:r>
            <a:endParaRPr lang="en-US" dirty="0">
              <a:cs typeface="Calibri"/>
            </a:endParaRPr>
          </a:p>
          <a:p>
            <a:r>
              <a:rPr lang="en-US" dirty="0">
                <a:ea typeface="+mn-lt"/>
                <a:cs typeface="+mn-lt"/>
              </a:rPr>
              <a:t>No reservoir required</a:t>
            </a:r>
            <a:endParaRPr lang="en-US" dirty="0">
              <a:cs typeface="Calibri"/>
            </a:endParaRPr>
          </a:p>
          <a:p>
            <a:endParaRPr lang="en-US" sz="2000" dirty="0">
              <a:cs typeface="Calibri"/>
            </a:endParaRPr>
          </a:p>
        </p:txBody>
      </p:sp>
      <p:sp>
        <p:nvSpPr>
          <p:cNvPr id="17" name="Text Placeholder 16">
            <a:extLst>
              <a:ext uri="{FF2B5EF4-FFF2-40B4-BE49-F238E27FC236}">
                <a16:creationId xmlns:a16="http://schemas.microsoft.com/office/drawing/2014/main" id="{C55CC3B7-9F01-4E8C-B16A-C44A5A85004B}"/>
              </a:ext>
            </a:extLst>
          </p:cNvPr>
          <p:cNvSpPr>
            <a:spLocks noGrp="1"/>
          </p:cNvSpPr>
          <p:nvPr>
            <p:ph type="body" sz="quarter" idx="3"/>
          </p:nvPr>
        </p:nvSpPr>
        <p:spPr/>
        <p:txBody>
          <a:bodyPr/>
          <a:lstStyle/>
          <a:p>
            <a:r>
              <a:rPr lang="en-US">
                <a:highlight>
                  <a:srgbClr val="008000"/>
                </a:highlight>
                <a:cs typeface="Calibri"/>
              </a:rPr>
              <a:t>DISADVANTAGE</a:t>
            </a:r>
            <a:endParaRPr lang="en-US">
              <a:highlight>
                <a:srgbClr val="008000"/>
              </a:highlight>
            </a:endParaRPr>
          </a:p>
        </p:txBody>
      </p:sp>
      <p:sp>
        <p:nvSpPr>
          <p:cNvPr id="20" name="Content Placeholder 19">
            <a:extLst>
              <a:ext uri="{FF2B5EF4-FFF2-40B4-BE49-F238E27FC236}">
                <a16:creationId xmlns:a16="http://schemas.microsoft.com/office/drawing/2014/main" id="{ECF74998-70CD-482D-BC61-B02F30B4538C}"/>
              </a:ext>
            </a:extLst>
          </p:cNvPr>
          <p:cNvSpPr>
            <a:spLocks noGrp="1"/>
          </p:cNvSpPr>
          <p:nvPr>
            <p:ph sz="quarter" idx="4"/>
          </p:nvPr>
        </p:nvSpPr>
        <p:spPr/>
        <p:txBody>
          <a:bodyPr vert="horz" lIns="91440" tIns="45720" rIns="91440" bIns="45720" rtlCol="0" anchor="t">
            <a:normAutofit fontScale="92500" lnSpcReduction="20000"/>
          </a:bodyPr>
          <a:lstStyle/>
          <a:p>
            <a:r>
              <a:rPr lang="en-US" dirty="0"/>
              <a:t>Impact on Fish</a:t>
            </a:r>
            <a:endParaRPr lang="en-US" dirty="0">
              <a:cs typeface="Calibri" panose="020F0502020204030204"/>
            </a:endParaRPr>
          </a:p>
          <a:p>
            <a:r>
              <a:rPr lang="en-US" dirty="0"/>
              <a:t> Limited Plant Locations</a:t>
            </a:r>
            <a:endParaRPr lang="en-US" dirty="0">
              <a:cs typeface="Calibri"/>
            </a:endParaRPr>
          </a:p>
          <a:p>
            <a:r>
              <a:rPr lang="en-US" dirty="0"/>
              <a:t>Higher initial Costs</a:t>
            </a:r>
            <a:endParaRPr lang="en-US" dirty="0">
              <a:cs typeface="Calibri"/>
            </a:endParaRPr>
          </a:p>
          <a:p>
            <a:r>
              <a:rPr lang="en-US" dirty="0"/>
              <a:t>Carbon and Methane Emissions</a:t>
            </a:r>
            <a:endParaRPr lang="en-US" dirty="0">
              <a:cs typeface="Calibri"/>
            </a:endParaRPr>
          </a:p>
          <a:p>
            <a:r>
              <a:rPr lang="en-US" dirty="0"/>
              <a:t>Susceptible to Droughts</a:t>
            </a:r>
            <a:endParaRPr lang="en-US" dirty="0">
              <a:cs typeface="Calibri"/>
            </a:endParaRPr>
          </a:p>
          <a:p>
            <a:r>
              <a:rPr lang="en-US" dirty="0"/>
              <a:t>Flood Risk</a:t>
            </a:r>
            <a:endParaRPr lang="en-US" dirty="0">
              <a:cs typeface="Calibri"/>
            </a:endParaRPr>
          </a:p>
          <a:p>
            <a:r>
              <a:rPr lang="en-US" dirty="0">
                <a:ea typeface="+mn-lt"/>
                <a:cs typeface="+mn-lt"/>
              </a:rPr>
              <a:t>Low-power in the summer months</a:t>
            </a:r>
            <a:endParaRPr lang="en-US" dirty="0">
              <a:cs typeface="Calibri" panose="020F0502020204030204"/>
            </a:endParaRPr>
          </a:p>
          <a:p>
            <a:pPr marL="0" indent="0">
              <a:buNone/>
            </a:pPr>
            <a:br>
              <a:rPr lang="en-US" dirty="0"/>
            </a:br>
            <a:endParaRPr lang="en-US" dirty="0">
              <a:cs typeface="Calibri" panose="020F0502020204030204"/>
            </a:endParaRPr>
          </a:p>
        </p:txBody>
      </p:sp>
    </p:spTree>
    <p:extLst>
      <p:ext uri="{BB962C8B-B14F-4D97-AF65-F5344CB8AC3E}">
        <p14:creationId xmlns:p14="http://schemas.microsoft.com/office/powerpoint/2010/main" val="42406335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368BA-DCB7-4DC7-8DE8-0EF0ACCDE1DA}"/>
              </a:ext>
            </a:extLst>
          </p:cNvPr>
          <p:cNvSpPr>
            <a:spLocks noGrp="1"/>
          </p:cNvSpPr>
          <p:nvPr>
            <p:ph type="title"/>
          </p:nvPr>
        </p:nvSpPr>
        <p:spPr>
          <a:xfrm>
            <a:off x="509848" y="224444"/>
            <a:ext cx="2752354" cy="2709275"/>
          </a:xfrm>
          <a:prstGeom prst="ellipse">
            <a:avLst/>
          </a:prstGeom>
          <a:solidFill>
            <a:schemeClr val="tx1"/>
          </a:solidFill>
          <a:ln w="174625" cmpd="thinThick">
            <a:solidFill>
              <a:schemeClr val="tx1"/>
            </a:solidFill>
          </a:ln>
        </p:spPr>
        <p:txBody>
          <a:bodyPr anchor="ctr">
            <a:normAutofit/>
          </a:bodyPr>
          <a:lstStyle/>
          <a:p>
            <a:pPr algn="ctr"/>
            <a:r>
              <a:rPr lang="en-US" sz="2800" dirty="0">
                <a:solidFill>
                  <a:schemeClr val="bg1"/>
                </a:solidFill>
              </a:rPr>
              <a:t>OUR PROPOSAL: </a:t>
            </a:r>
          </a:p>
        </p:txBody>
      </p:sp>
      <p:sp>
        <p:nvSpPr>
          <p:cNvPr id="5" name="TextBox 4">
            <a:extLst>
              <a:ext uri="{FF2B5EF4-FFF2-40B4-BE49-F238E27FC236}">
                <a16:creationId xmlns:a16="http://schemas.microsoft.com/office/drawing/2014/main" id="{4EB0B400-5152-4E73-AB5F-11F4D2F21473}"/>
              </a:ext>
            </a:extLst>
          </p:cNvPr>
          <p:cNvSpPr txBox="1"/>
          <p:nvPr/>
        </p:nvSpPr>
        <p:spPr>
          <a:xfrm>
            <a:off x="5303519" y="1690255"/>
            <a:ext cx="6378633" cy="3785652"/>
          </a:xfrm>
          <a:prstGeom prst="rect">
            <a:avLst/>
          </a:prstGeom>
          <a:noFill/>
        </p:spPr>
        <p:txBody>
          <a:bodyPr wrap="square" rtlCol="0">
            <a:spAutoFit/>
          </a:bodyPr>
          <a:lstStyle/>
          <a:p>
            <a:r>
              <a:rPr lang="en-US" sz="6000" b="1" dirty="0"/>
              <a:t>“Cooperation of Hydroelectricity in smart cooperative housing societies”</a:t>
            </a:r>
          </a:p>
        </p:txBody>
      </p:sp>
      <p:cxnSp>
        <p:nvCxnSpPr>
          <p:cNvPr id="12" name="Straight Connector 11">
            <a:extLst>
              <a:ext uri="{FF2B5EF4-FFF2-40B4-BE49-F238E27FC236}">
                <a16:creationId xmlns:a16="http://schemas.microsoft.com/office/drawing/2014/main" id="{05EC726C-105E-4DFA-AFEC-274BB9BC9399}"/>
              </a:ext>
            </a:extLst>
          </p:cNvPr>
          <p:cNvCxnSpPr>
            <a:cxnSpLocks/>
          </p:cNvCxnSpPr>
          <p:nvPr/>
        </p:nvCxnSpPr>
        <p:spPr>
          <a:xfrm>
            <a:off x="5514109" y="1518458"/>
            <a:ext cx="5375563" cy="0"/>
          </a:xfrm>
          <a:prstGeom prst="line">
            <a:avLst/>
          </a:prstGeom>
        </p:spPr>
        <p:style>
          <a:lnRef idx="3">
            <a:schemeClr val="dk1"/>
          </a:lnRef>
          <a:fillRef idx="0">
            <a:schemeClr val="dk1"/>
          </a:fillRef>
          <a:effectRef idx="2">
            <a:schemeClr val="dk1"/>
          </a:effectRef>
          <a:fontRef idx="minor">
            <a:schemeClr val="tx1"/>
          </a:fontRef>
        </p:style>
      </p:cxnSp>
      <p:pic>
        <p:nvPicPr>
          <p:cNvPr id="14" name="Picture 13">
            <a:extLst>
              <a:ext uri="{FF2B5EF4-FFF2-40B4-BE49-F238E27FC236}">
                <a16:creationId xmlns:a16="http://schemas.microsoft.com/office/drawing/2014/main" id="{84BF7EBD-7764-4B24-BBA2-DC9494B14918}"/>
              </a:ext>
            </a:extLst>
          </p:cNvPr>
          <p:cNvPicPr>
            <a:picLocks noChangeAspect="1"/>
          </p:cNvPicPr>
          <p:nvPr/>
        </p:nvPicPr>
        <p:blipFill>
          <a:blip r:embed="rId2"/>
          <a:stretch>
            <a:fillRect/>
          </a:stretch>
        </p:blipFill>
        <p:spPr>
          <a:xfrm>
            <a:off x="5514109" y="5902627"/>
            <a:ext cx="5389331" cy="18290"/>
          </a:xfrm>
          <a:prstGeom prst="rect">
            <a:avLst/>
          </a:prstGeom>
        </p:spPr>
      </p:pic>
    </p:spTree>
    <p:extLst>
      <p:ext uri="{BB962C8B-B14F-4D97-AF65-F5344CB8AC3E}">
        <p14:creationId xmlns:p14="http://schemas.microsoft.com/office/powerpoint/2010/main" val="248305078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0.00547 0.10903 L -0.00547 0.35903 " pathEditMode="relative" rAng="0" ptsTypes="AA">
                                      <p:cBhvr>
                                        <p:cTn id="6" dur="2000" fill="hold"/>
                                        <p:tgtEl>
                                          <p:spTgt spid="2"/>
                                        </p:tgtEl>
                                        <p:attrNameLst>
                                          <p:attrName>ppt_x</p:attrName>
                                          <p:attrName>ppt_y</p:attrName>
                                        </p:attrNameLst>
                                      </p:cBhvr>
                                      <p:rCtr x="0" y="1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6">
            <a:extLst>
              <a:ext uri="{FF2B5EF4-FFF2-40B4-BE49-F238E27FC236}">
                <a16:creationId xmlns:a16="http://schemas.microsoft.com/office/drawing/2014/main" id="{458C1BCA-247F-4480-B78C-924FEBA5CD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8">
            <a:extLst>
              <a:ext uri="{FF2B5EF4-FFF2-40B4-BE49-F238E27FC236}">
                <a16:creationId xmlns:a16="http://schemas.microsoft.com/office/drawing/2014/main" id="{E1A4C6A2-F740-4EA3-AB34-6C5A7A641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4762" y="6137"/>
            <a:ext cx="6067238" cy="6858000"/>
          </a:xfrm>
          <a:custGeom>
            <a:avLst/>
            <a:gdLst>
              <a:gd name="connsiteX0" fmla="*/ 1619628 w 6067238"/>
              <a:gd name="connsiteY0" fmla="*/ 0 h 6858000"/>
              <a:gd name="connsiteX1" fmla="*/ 6067238 w 6067238"/>
              <a:gd name="connsiteY1" fmla="*/ 0 h 6858000"/>
              <a:gd name="connsiteX2" fmla="*/ 6067238 w 6067238"/>
              <a:gd name="connsiteY2" fmla="*/ 6858000 h 6858000"/>
              <a:gd name="connsiteX3" fmla="*/ 1619627 w 6067238"/>
              <a:gd name="connsiteY3" fmla="*/ 6858000 h 6858000"/>
              <a:gd name="connsiteX4" fmla="*/ 1615622 w 6067238"/>
              <a:gd name="connsiteY4" fmla="*/ 6854853 h 6858000"/>
              <a:gd name="connsiteX5" fmla="*/ 0 w 6067238"/>
              <a:gd name="connsiteY5" fmla="*/ 3429000 h 6858000"/>
              <a:gd name="connsiteX6" fmla="*/ 1615622 w 6067238"/>
              <a:gd name="connsiteY6" fmla="*/ 314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67238" h="6858000">
                <a:moveTo>
                  <a:pt x="1619628" y="0"/>
                </a:moveTo>
                <a:lnTo>
                  <a:pt x="6067238" y="0"/>
                </a:lnTo>
                <a:lnTo>
                  <a:pt x="6067238" y="6858000"/>
                </a:lnTo>
                <a:lnTo>
                  <a:pt x="1619627" y="6858000"/>
                </a:lnTo>
                <a:lnTo>
                  <a:pt x="1615622" y="6854853"/>
                </a:lnTo>
                <a:cubicBezTo>
                  <a:pt x="628921" y="6040555"/>
                  <a:pt x="0" y="4808224"/>
                  <a:pt x="0" y="3429000"/>
                </a:cubicBezTo>
                <a:cubicBezTo>
                  <a:pt x="0" y="2049777"/>
                  <a:pt x="628921" y="817446"/>
                  <a:pt x="1615622" y="3148"/>
                </a:cubicBez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0">
            <a:extLst>
              <a:ext uri="{FF2B5EF4-FFF2-40B4-BE49-F238E27FC236}">
                <a16:creationId xmlns:a16="http://schemas.microsoft.com/office/drawing/2014/main" id="{9C6A5528-4F9B-4B2D-8D1F-0C69B26FE7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75957" y="0"/>
            <a:ext cx="2472664" cy="6858000"/>
          </a:xfrm>
          <a:custGeom>
            <a:avLst/>
            <a:gdLst>
              <a:gd name="connsiteX0" fmla="*/ 1056708 w 2472664"/>
              <a:gd name="connsiteY0" fmla="*/ 0 h 6858000"/>
              <a:gd name="connsiteX1" fmla="*/ 2472664 w 2472664"/>
              <a:gd name="connsiteY1" fmla="*/ 0 h 6858000"/>
              <a:gd name="connsiteX2" fmla="*/ 2400427 w 2472664"/>
              <a:gd name="connsiteY2" fmla="*/ 75768 h 6858000"/>
              <a:gd name="connsiteX3" fmla="*/ 1104861 w 2472664"/>
              <a:gd name="connsiteY3" fmla="*/ 3429000 h 6858000"/>
              <a:gd name="connsiteX4" fmla="*/ 2400427 w 2472664"/>
              <a:gd name="connsiteY4" fmla="*/ 6782233 h 6858000"/>
              <a:gd name="connsiteX5" fmla="*/ 2472664 w 2472664"/>
              <a:gd name="connsiteY5" fmla="*/ 6858000 h 6858000"/>
              <a:gd name="connsiteX6" fmla="*/ 1056708 w 2472664"/>
              <a:gd name="connsiteY6" fmla="*/ 6858000 h 6858000"/>
              <a:gd name="connsiteX7" fmla="*/ 1040416 w 2472664"/>
              <a:gd name="connsiteY7" fmla="*/ 6835090 h 6858000"/>
              <a:gd name="connsiteX8" fmla="*/ 0 w 2472664"/>
              <a:gd name="connsiteY8" fmla="*/ 3429000 h 6858000"/>
              <a:gd name="connsiteX9" fmla="*/ 1040416 w 2472664"/>
              <a:gd name="connsiteY9" fmla="*/ 2291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2664" h="6858000">
                <a:moveTo>
                  <a:pt x="1056708" y="0"/>
                </a:moveTo>
                <a:lnTo>
                  <a:pt x="2472664" y="0"/>
                </a:lnTo>
                <a:lnTo>
                  <a:pt x="2400427" y="75768"/>
                </a:lnTo>
                <a:cubicBezTo>
                  <a:pt x="1595469" y="961418"/>
                  <a:pt x="1104861" y="2137915"/>
                  <a:pt x="1104861" y="3429000"/>
                </a:cubicBezTo>
                <a:cubicBezTo>
                  <a:pt x="1104861" y="4720086"/>
                  <a:pt x="1595469" y="5896583"/>
                  <a:pt x="2400427" y="6782233"/>
                </a:cubicBezTo>
                <a:lnTo>
                  <a:pt x="2472664" y="6858000"/>
                </a:lnTo>
                <a:lnTo>
                  <a:pt x="1056708" y="6858000"/>
                </a:lnTo>
                <a:lnTo>
                  <a:pt x="1040416" y="6835090"/>
                </a:lnTo>
                <a:cubicBezTo>
                  <a:pt x="383551" y="5862802"/>
                  <a:pt x="0" y="4690693"/>
                  <a:pt x="0" y="3429000"/>
                </a:cubicBezTo>
                <a:cubicBezTo>
                  <a:pt x="0" y="2167308"/>
                  <a:pt x="383551" y="995199"/>
                  <a:pt x="1040416" y="22911"/>
                </a:cubicBezTo>
                <a:close/>
              </a:path>
            </a:pathLst>
          </a:custGeom>
          <a:solidFill>
            <a:schemeClr val="tx1">
              <a:lumMod val="50000"/>
              <a:lumOff val="50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AEDA5F6-FB01-420E-817A-DE55895E843F}"/>
              </a:ext>
            </a:extLst>
          </p:cNvPr>
          <p:cNvSpPr>
            <a:spLocks noGrp="1"/>
          </p:cNvSpPr>
          <p:nvPr>
            <p:ph type="title"/>
          </p:nvPr>
        </p:nvSpPr>
        <p:spPr>
          <a:xfrm>
            <a:off x="583809" y="764275"/>
            <a:ext cx="4228494" cy="5329450"/>
          </a:xfrm>
        </p:spPr>
        <p:txBody>
          <a:bodyPr vert="horz" lIns="91440" tIns="45720" rIns="91440" bIns="45720" rtlCol="0" anchor="ctr">
            <a:normAutofit/>
          </a:bodyPr>
          <a:lstStyle/>
          <a:p>
            <a:r>
              <a:rPr lang="en-US" sz="6200" b="1" kern="1200" dirty="0">
                <a:solidFill>
                  <a:schemeClr val="tx1"/>
                </a:solidFill>
                <a:latin typeface="+mj-lt"/>
                <a:ea typeface="+mj-ea"/>
                <a:cs typeface="+mj-cs"/>
              </a:rPr>
              <a:t>Suitable Conditions for Micro Hydro Power Plants</a:t>
            </a:r>
          </a:p>
        </p:txBody>
      </p:sp>
      <p:sp>
        <p:nvSpPr>
          <p:cNvPr id="18" name="Freeform: Shape 12">
            <a:extLst>
              <a:ext uri="{FF2B5EF4-FFF2-40B4-BE49-F238E27FC236}">
                <a16:creationId xmlns:a16="http://schemas.microsoft.com/office/drawing/2014/main" id="{FC1F7A61-83BA-4E3D-8E8D-4FCFDDE123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03038" y="1992863"/>
            <a:ext cx="1488962" cy="2872274"/>
          </a:xfrm>
          <a:custGeom>
            <a:avLst/>
            <a:gdLst>
              <a:gd name="connsiteX0" fmla="*/ 1436137 w 1488962"/>
              <a:gd name="connsiteY0" fmla="*/ 0 h 2872274"/>
              <a:gd name="connsiteX1" fmla="*/ 1488962 w 1488962"/>
              <a:gd name="connsiteY1" fmla="*/ 2668 h 2872274"/>
              <a:gd name="connsiteX2" fmla="*/ 1488962 w 1488962"/>
              <a:gd name="connsiteY2" fmla="*/ 2869607 h 2872274"/>
              <a:gd name="connsiteX3" fmla="*/ 1436137 w 1488962"/>
              <a:gd name="connsiteY3" fmla="*/ 2872274 h 2872274"/>
              <a:gd name="connsiteX4" fmla="*/ 0 w 1488962"/>
              <a:gd name="connsiteY4" fmla="*/ 1436137 h 2872274"/>
              <a:gd name="connsiteX5" fmla="*/ 1436137 w 1488962"/>
              <a:gd name="connsiteY5" fmla="*/ 0 h 287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8962" h="2872274">
                <a:moveTo>
                  <a:pt x="1436137" y="0"/>
                </a:moveTo>
                <a:lnTo>
                  <a:pt x="1488962" y="2668"/>
                </a:lnTo>
                <a:lnTo>
                  <a:pt x="1488962" y="2869607"/>
                </a:lnTo>
                <a:lnTo>
                  <a:pt x="1436137" y="2872274"/>
                </a:lnTo>
                <a:cubicBezTo>
                  <a:pt x="642980" y="2872274"/>
                  <a:pt x="0" y="2229294"/>
                  <a:pt x="0" y="1436137"/>
                </a:cubicBezTo>
                <a:cubicBezTo>
                  <a:pt x="0" y="642980"/>
                  <a:pt x="642980" y="0"/>
                  <a:pt x="1436137" y="0"/>
                </a:cubicBezTo>
                <a:close/>
              </a:path>
            </a:pathLst>
          </a:custGeom>
          <a:solidFill>
            <a:schemeClr val="accent6">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0946346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2E612C7-B066-4023-9D0A-7C54D1E330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ADC095-66E4-4BDF-BD19-78561955B808}"/>
              </a:ext>
            </a:extLst>
          </p:cNvPr>
          <p:cNvSpPr>
            <a:spLocks noGrp="1"/>
          </p:cNvSpPr>
          <p:nvPr>
            <p:ph type="title"/>
          </p:nvPr>
        </p:nvSpPr>
        <p:spPr>
          <a:xfrm>
            <a:off x="7566017" y="538025"/>
            <a:ext cx="3812300" cy="2384729"/>
          </a:xfrm>
        </p:spPr>
        <p:txBody>
          <a:bodyPr anchor="b">
            <a:normAutofit/>
          </a:bodyPr>
          <a:lstStyle/>
          <a:p>
            <a:r>
              <a:rPr lang="en-IN" sz="4100">
                <a:solidFill>
                  <a:schemeClr val="tx1">
                    <a:lumMod val="85000"/>
                    <a:lumOff val="15000"/>
                  </a:schemeClr>
                </a:solidFill>
                <a:latin typeface="Bahnschrift SemiBold Condensed" panose="020B0502040204020203" pitchFamily="34" charset="0"/>
              </a:rPr>
              <a:t>TARGET CUSTOMER AND MARKET POTENTIAL IN TERMS OF INR</a:t>
            </a:r>
          </a:p>
        </p:txBody>
      </p:sp>
      <p:sp>
        <p:nvSpPr>
          <p:cNvPr id="13" name="Freeform: Shape 12">
            <a:extLst>
              <a:ext uri="{FF2B5EF4-FFF2-40B4-BE49-F238E27FC236}">
                <a16:creationId xmlns:a16="http://schemas.microsoft.com/office/drawing/2014/main" id="{6B0D130E-005A-4A8B-AE4A-4F9E6A10E8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5420" y="470193"/>
            <a:ext cx="2446744" cy="2452562"/>
          </a:xfrm>
          <a:custGeom>
            <a:avLst/>
            <a:gdLst>
              <a:gd name="connsiteX0" fmla="*/ 0 w 2446744"/>
              <a:gd name="connsiteY0" fmla="*/ 0 h 2452562"/>
              <a:gd name="connsiteX1" fmla="*/ 230730 w 2446744"/>
              <a:gd name="connsiteY1" fmla="*/ 35214 h 2452562"/>
              <a:gd name="connsiteX2" fmla="*/ 2410483 w 2446744"/>
              <a:gd name="connsiteY2" fmla="*/ 2214968 h 2452562"/>
              <a:gd name="connsiteX3" fmla="*/ 2446744 w 2446744"/>
              <a:gd name="connsiteY3" fmla="*/ 2452562 h 2452562"/>
              <a:gd name="connsiteX4" fmla="*/ 1847625 w 2446744"/>
              <a:gd name="connsiteY4" fmla="*/ 2452562 h 2452562"/>
              <a:gd name="connsiteX5" fmla="*/ 1829601 w 2446744"/>
              <a:gd name="connsiteY5" fmla="*/ 2334463 h 2452562"/>
              <a:gd name="connsiteX6" fmla="*/ 111235 w 2446744"/>
              <a:gd name="connsiteY6" fmla="*/ 616095 h 2452562"/>
              <a:gd name="connsiteX7" fmla="*/ 0 w 2446744"/>
              <a:gd name="connsiteY7" fmla="*/ 599119 h 2452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6744" h="2452562">
                <a:moveTo>
                  <a:pt x="0" y="0"/>
                </a:moveTo>
                <a:lnTo>
                  <a:pt x="230730" y="35214"/>
                </a:lnTo>
                <a:cubicBezTo>
                  <a:pt x="1324840" y="259101"/>
                  <a:pt x="2186596" y="1120858"/>
                  <a:pt x="2410483" y="2214968"/>
                </a:cubicBezTo>
                <a:lnTo>
                  <a:pt x="2446744" y="2452562"/>
                </a:lnTo>
                <a:lnTo>
                  <a:pt x="1847625" y="2452562"/>
                </a:lnTo>
                <a:lnTo>
                  <a:pt x="1829601" y="2334463"/>
                </a:lnTo>
                <a:cubicBezTo>
                  <a:pt x="1653104" y="1471942"/>
                  <a:pt x="973755" y="792593"/>
                  <a:pt x="111235" y="616095"/>
                </a:cubicBezTo>
                <a:lnTo>
                  <a:pt x="0" y="599119"/>
                </a:lnTo>
                <a:close/>
              </a:path>
            </a:pathLst>
          </a:custGeom>
          <a:solidFill>
            <a:schemeClr val="accent6">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Oval 14">
            <a:extLst>
              <a:ext uri="{FF2B5EF4-FFF2-40B4-BE49-F238E27FC236}">
                <a16:creationId xmlns:a16="http://schemas.microsoft.com/office/drawing/2014/main" id="{4DE0FBC4-76C2-4FA1-A14B-AF5A773FF0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47613" y="3163625"/>
            <a:ext cx="530750" cy="530750"/>
          </a:xfrm>
          <a:prstGeom prst="ellipse">
            <a:avLst/>
          </a:prstGeom>
          <a:solidFill>
            <a:schemeClr val="tx1">
              <a:lumMod val="65000"/>
              <a:lumOff val="3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12C87043-3FFC-4D33-840F-89529959BB94}"/>
              </a:ext>
            </a:extLst>
          </p:cNvPr>
          <p:cNvPicPr>
            <a:picLocks noChangeAspect="1"/>
          </p:cNvPicPr>
          <p:nvPr/>
        </p:nvPicPr>
        <p:blipFill>
          <a:blip r:embed="rId2">
            <a:duotone>
              <a:prstClr val="black"/>
              <a:prstClr val="white"/>
            </a:duotone>
          </a:blip>
          <a:stretch>
            <a:fillRect/>
          </a:stretch>
        </p:blipFill>
        <p:spPr>
          <a:xfrm>
            <a:off x="1259617" y="3694375"/>
            <a:ext cx="9811221" cy="2937164"/>
          </a:xfrm>
          <a:prstGeom prst="rect">
            <a:avLst/>
          </a:prstGeom>
        </p:spPr>
      </p:pic>
    </p:spTree>
    <p:extLst>
      <p:ext uri="{BB962C8B-B14F-4D97-AF65-F5344CB8AC3E}">
        <p14:creationId xmlns:p14="http://schemas.microsoft.com/office/powerpoint/2010/main" val="1727238391"/>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TotalTime>
  <Words>613</Words>
  <Application>Microsoft Office PowerPoint</Application>
  <PresentationFormat>Widescreen</PresentationFormat>
  <Paragraphs>54</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Bahnschrift Condensed</vt:lpstr>
      <vt:lpstr>Bahnschrift SemiBold Condensed</vt:lpstr>
      <vt:lpstr>Calibri</vt:lpstr>
      <vt:lpstr>Calibri Light</vt:lpstr>
      <vt:lpstr>Office Theme</vt:lpstr>
      <vt:lpstr>HYDROPOWER ENERGY ELECTRA_2147</vt:lpstr>
      <vt:lpstr>Generating electricity using hydropower energy</vt:lpstr>
      <vt:lpstr>PROBLEM STATEMENT</vt:lpstr>
      <vt:lpstr>SOLUTION TO THE PROBLEM</vt:lpstr>
      <vt:lpstr>PowerPoint Presentation</vt:lpstr>
      <vt:lpstr>ADVANTAGES AND DISADVANTAGES OF  HYDROPOWER</vt:lpstr>
      <vt:lpstr>OUR PROPOSAL: </vt:lpstr>
      <vt:lpstr>Suitable Conditions for Micro Hydro Power Plants</vt:lpstr>
      <vt:lpstr>TARGET CUSTOMER AND MARKET POTENTIAL IN TERMS OF INR</vt:lpstr>
      <vt:lpstr>PowerPoint Presentation</vt:lpstr>
      <vt:lpstr>Promoting Micro Hydro Plants</vt:lpstr>
      <vt:lpstr>NOVELTY OF OUR IDEA</vt:lpstr>
      <vt:lpstr>APPLICABILITY OF SOLUTION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HYDROPOWER ENERGY ELECTRA_2147</dc:title>
  <dc:creator>Shabana Mulla</dc:creator>
  <cp:lastModifiedBy>Pratichee Mishra</cp:lastModifiedBy>
  <cp:revision>7</cp:revision>
  <dcterms:created xsi:type="dcterms:W3CDTF">2021-04-10T09:37:17Z</dcterms:created>
  <dcterms:modified xsi:type="dcterms:W3CDTF">2021-04-15T03:19:30Z</dcterms:modified>
</cp:coreProperties>
</file>

<file path=docProps/thumbnail.jpeg>
</file>